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102"/>
  </p:notesMasterIdLst>
  <p:sldIdLst>
    <p:sldId id="270" r:id="rId2"/>
    <p:sldId id="271" r:id="rId3"/>
    <p:sldId id="272" r:id="rId4"/>
    <p:sldId id="273" r:id="rId5"/>
    <p:sldId id="274" r:id="rId6"/>
    <p:sldId id="366" r:id="rId7"/>
    <p:sldId id="367" r:id="rId8"/>
    <p:sldId id="368" r:id="rId9"/>
    <p:sldId id="369" r:id="rId10"/>
    <p:sldId id="370" r:id="rId11"/>
    <p:sldId id="280" r:id="rId12"/>
    <p:sldId id="281" r:id="rId13"/>
    <p:sldId id="371" r:id="rId14"/>
    <p:sldId id="283" r:id="rId15"/>
    <p:sldId id="284" r:id="rId16"/>
    <p:sldId id="285" r:id="rId17"/>
    <p:sldId id="372" r:id="rId18"/>
    <p:sldId id="374" r:id="rId19"/>
    <p:sldId id="375" r:id="rId20"/>
    <p:sldId id="376" r:id="rId21"/>
    <p:sldId id="290" r:id="rId22"/>
    <p:sldId id="291" r:id="rId23"/>
    <p:sldId id="377" r:id="rId24"/>
    <p:sldId id="378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79" r:id="rId33"/>
    <p:sldId id="302" r:id="rId34"/>
    <p:sldId id="303" r:id="rId35"/>
    <p:sldId id="304" r:id="rId36"/>
    <p:sldId id="305" r:id="rId37"/>
    <p:sldId id="306" r:id="rId38"/>
    <p:sldId id="307" r:id="rId39"/>
    <p:sldId id="380" r:id="rId40"/>
    <p:sldId id="381" r:id="rId41"/>
    <p:sldId id="382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49" r:id="rId81"/>
    <p:sldId id="350" r:id="rId82"/>
    <p:sldId id="351" r:id="rId83"/>
    <p:sldId id="352" r:id="rId84"/>
    <p:sldId id="353" r:id="rId85"/>
    <p:sldId id="354" r:id="rId86"/>
    <p:sldId id="355" r:id="rId87"/>
    <p:sldId id="356" r:id="rId88"/>
    <p:sldId id="357" r:id="rId89"/>
    <p:sldId id="358" r:id="rId90"/>
    <p:sldId id="359" r:id="rId91"/>
    <p:sldId id="360" r:id="rId92"/>
    <p:sldId id="361" r:id="rId93"/>
    <p:sldId id="362" r:id="rId94"/>
    <p:sldId id="363" r:id="rId95"/>
    <p:sldId id="364" r:id="rId96"/>
    <p:sldId id="365" r:id="rId97"/>
    <p:sldId id="383" r:id="rId98"/>
    <p:sldId id="384" r:id="rId99"/>
    <p:sldId id="385" r:id="rId100"/>
    <p:sldId id="386" r:id="rId101"/>
  </p:sldIdLst>
  <p:sldSz cx="9144000" cy="6858000" type="screen4x3"/>
  <p:notesSz cx="6858000" cy="9144000"/>
  <p:custDataLst>
    <p:tags r:id="rId10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13" autoAdjust="0"/>
    <p:restoredTop sz="94360" autoAdjust="0"/>
  </p:normalViewPr>
  <p:slideViewPr>
    <p:cSldViewPr>
      <p:cViewPr>
        <p:scale>
          <a:sx n="68" d="100"/>
          <a:sy n="68" d="100"/>
        </p:scale>
        <p:origin x="24" y="-6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image" Target="../media/image159.wmf"/><Relationship Id="rId4" Type="http://schemas.openxmlformats.org/officeDocument/2006/relationships/image" Target="../media/image162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will need the following code and link to get started:</a:t>
            </a:r>
          </a:p>
          <a:p>
            <a:endParaRPr lang="en-US" dirty="0"/>
          </a:p>
          <a:p>
            <a:r>
              <a:rPr lang="en-US" dirty="0"/>
              <a:t>install.packages(“tswge”)</a:t>
            </a:r>
          </a:p>
          <a:p>
            <a:r>
              <a:rPr lang="en-US" dirty="0"/>
              <a:t>library(tswge)</a:t>
            </a:r>
          </a:p>
          <a:p>
            <a:r>
              <a:rPr lang="en-US" dirty="0"/>
              <a:t>data(global.temp)</a:t>
            </a:r>
          </a:p>
          <a:p>
            <a:r>
              <a:rPr lang="en-US" dirty="0"/>
              <a:t>data(wtcrude)</a:t>
            </a:r>
          </a:p>
          <a:p>
            <a:endParaRPr lang="en-US" dirty="0"/>
          </a:p>
          <a:p>
            <a:r>
              <a:rPr lang="en-US" dirty="0"/>
              <a:t>Google Doc Link: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90CBF3-D4D8-D64C-B76F-C3F7A7EA82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448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8500"/>
            <a:ext cx="4602163" cy="3451225"/>
          </a:xfrm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118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8500"/>
            <a:ext cx="4602163" cy="3451225"/>
          </a:xfrm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5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8500"/>
            <a:ext cx="4602163" cy="3451225"/>
          </a:xfrm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74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8500"/>
            <a:ext cx="4602163" cy="3451225"/>
          </a:xfrm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Add vertical ellipse.  And animate.</a:t>
            </a:r>
          </a:p>
        </p:txBody>
      </p:sp>
    </p:spTree>
    <p:extLst>
      <p:ext uri="{BB962C8B-B14F-4D97-AF65-F5344CB8AC3E}">
        <p14:creationId xmlns:p14="http://schemas.microsoft.com/office/powerpoint/2010/main" val="3233676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will need the following code and link to get started:</a:t>
            </a:r>
          </a:p>
          <a:p>
            <a:endParaRPr lang="en-US" dirty="0"/>
          </a:p>
          <a:p>
            <a:r>
              <a:rPr lang="en-US" dirty="0"/>
              <a:t>install.packages(“tswge”)</a:t>
            </a:r>
          </a:p>
          <a:p>
            <a:r>
              <a:rPr lang="en-US" dirty="0"/>
              <a:t>library(tswge)</a:t>
            </a:r>
          </a:p>
          <a:p>
            <a:r>
              <a:rPr lang="en-US" dirty="0"/>
              <a:t>data(global.temp)</a:t>
            </a:r>
          </a:p>
          <a:p>
            <a:r>
              <a:rPr lang="en-US" dirty="0"/>
              <a:t>data(wtcrude)</a:t>
            </a:r>
          </a:p>
          <a:p>
            <a:endParaRPr lang="en-US" dirty="0"/>
          </a:p>
          <a:p>
            <a:r>
              <a:rPr lang="en-US" dirty="0"/>
              <a:t>Google Doc Link: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90CBF3-D4D8-D64C-B76F-C3F7A7EA82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5101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8500"/>
            <a:ext cx="4602163" cy="3451225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463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8500"/>
            <a:ext cx="4602163" cy="3451225"/>
          </a:xfrm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7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00575" cy="34512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 SCREEN CAPTURE OF CODE TO SHOW THIS IN 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C951B8-0C6B-4CEE-AF10-BFB5B90CB1ED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57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will need the following code and link to get started:</a:t>
            </a:r>
          </a:p>
          <a:p>
            <a:endParaRPr lang="en-US" dirty="0"/>
          </a:p>
          <a:p>
            <a:r>
              <a:rPr lang="en-US" dirty="0"/>
              <a:t>install.packages(“tswge”)</a:t>
            </a:r>
          </a:p>
          <a:p>
            <a:r>
              <a:rPr lang="en-US" dirty="0"/>
              <a:t>library(tswge)</a:t>
            </a:r>
          </a:p>
          <a:p>
            <a:r>
              <a:rPr lang="en-US" dirty="0"/>
              <a:t>data(global.temp)</a:t>
            </a:r>
          </a:p>
          <a:p>
            <a:r>
              <a:rPr lang="en-US" dirty="0"/>
              <a:t>data(wtcrude)</a:t>
            </a:r>
          </a:p>
          <a:p>
            <a:endParaRPr lang="en-US" dirty="0"/>
          </a:p>
          <a:p>
            <a:r>
              <a:rPr lang="en-US" dirty="0"/>
              <a:t>Google Doc Link: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90CBF3-D4D8-D64C-B76F-C3F7A7EA82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180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will need the following code and link to get started:</a:t>
            </a:r>
          </a:p>
          <a:p>
            <a:endParaRPr lang="en-US" dirty="0"/>
          </a:p>
          <a:p>
            <a:r>
              <a:rPr lang="en-US" dirty="0"/>
              <a:t>install.packages(“tswge”)</a:t>
            </a:r>
          </a:p>
          <a:p>
            <a:r>
              <a:rPr lang="en-US" dirty="0"/>
              <a:t>library(tswge)</a:t>
            </a:r>
          </a:p>
          <a:p>
            <a:r>
              <a:rPr lang="en-US" dirty="0"/>
              <a:t>data(global.temp)</a:t>
            </a:r>
          </a:p>
          <a:p>
            <a:r>
              <a:rPr lang="en-US" dirty="0"/>
              <a:t>data(wtcrude)</a:t>
            </a:r>
          </a:p>
          <a:p>
            <a:endParaRPr lang="en-US" dirty="0"/>
          </a:p>
          <a:p>
            <a:r>
              <a:rPr lang="en-US" dirty="0"/>
              <a:t>Google Doc Link: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90CBF3-D4D8-D64C-B76F-C3F7A7EA82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776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00575" cy="34512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No NOISE HERE!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C951B8-0C6B-4CEE-AF10-BFB5B90CB1E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94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8500"/>
            <a:ext cx="4602163" cy="3451225"/>
          </a:xfrm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456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8500"/>
            <a:ext cx="4602163" cy="3451225"/>
          </a:xfrm>
          <a:ln/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71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00575" cy="34512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C951B8-0C6B-4CEE-AF10-BFB5B90CB1ED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25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will need the following code and link to get started:</a:t>
            </a:r>
          </a:p>
          <a:p>
            <a:endParaRPr lang="en-US" dirty="0"/>
          </a:p>
          <a:p>
            <a:r>
              <a:rPr lang="en-US" dirty="0"/>
              <a:t>install.packages(“tswge”)</a:t>
            </a:r>
          </a:p>
          <a:p>
            <a:r>
              <a:rPr lang="en-US" dirty="0"/>
              <a:t>library(tswge)</a:t>
            </a:r>
          </a:p>
          <a:p>
            <a:r>
              <a:rPr lang="en-US" dirty="0"/>
              <a:t>data(global.temp)</a:t>
            </a:r>
          </a:p>
          <a:p>
            <a:r>
              <a:rPr lang="en-US" dirty="0"/>
              <a:t>data(wtcrude)</a:t>
            </a:r>
          </a:p>
          <a:p>
            <a:endParaRPr lang="en-US" dirty="0"/>
          </a:p>
          <a:p>
            <a:r>
              <a:rPr lang="en-US" dirty="0"/>
              <a:t>Google Doc Link: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90CBF3-D4D8-D64C-B76F-C3F7A7EA82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005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8500"/>
            <a:ext cx="4602163" cy="3451225"/>
          </a:xfrm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688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will need the following code and link to get started:</a:t>
            </a:r>
          </a:p>
          <a:p>
            <a:endParaRPr lang="en-US" dirty="0"/>
          </a:p>
          <a:p>
            <a:r>
              <a:rPr lang="en-US" dirty="0"/>
              <a:t>install.packages(“tswge”)</a:t>
            </a:r>
          </a:p>
          <a:p>
            <a:r>
              <a:rPr lang="en-US" dirty="0"/>
              <a:t>library(tswge)</a:t>
            </a:r>
          </a:p>
          <a:p>
            <a:r>
              <a:rPr lang="en-US" dirty="0"/>
              <a:t>data(global.temp)</a:t>
            </a:r>
          </a:p>
          <a:p>
            <a:r>
              <a:rPr lang="en-US" dirty="0"/>
              <a:t>data(wtcrude)</a:t>
            </a:r>
          </a:p>
          <a:p>
            <a:endParaRPr lang="en-US" dirty="0"/>
          </a:p>
          <a:p>
            <a:r>
              <a:rPr lang="en-US" dirty="0"/>
              <a:t>Google Doc Link: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90CBF3-D4D8-D64C-B76F-C3F7A7EA82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3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00575" cy="34512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C951B8-0C6B-4CEE-AF10-BFB5B90CB1ED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45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00575" cy="34512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C951B8-0C6B-4CEE-AF10-BFB5B90CB1ED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52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00575" cy="34512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C951B8-0C6B-4CEE-AF10-BFB5B90CB1ED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21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00575" cy="34512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Estimate of the Spectrum</a:t>
            </a:r>
            <a:r>
              <a:rPr lang="en-US" baseline="0" dirty="0"/>
              <a:t> … maybe we need true spectrum… or periodogram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C951B8-0C6B-4CEE-AF10-BFB5B90CB1ED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7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will need the following code and link to get started:</a:t>
            </a:r>
          </a:p>
          <a:p>
            <a:endParaRPr lang="en-US" dirty="0"/>
          </a:p>
          <a:p>
            <a:r>
              <a:rPr lang="en-US" dirty="0"/>
              <a:t>install.packages(“tswge”)</a:t>
            </a:r>
          </a:p>
          <a:p>
            <a:r>
              <a:rPr lang="en-US" dirty="0"/>
              <a:t>library(tswge)</a:t>
            </a:r>
          </a:p>
          <a:p>
            <a:r>
              <a:rPr lang="en-US" dirty="0"/>
              <a:t>data(global.temp)</a:t>
            </a:r>
          </a:p>
          <a:p>
            <a:r>
              <a:rPr lang="en-US" dirty="0"/>
              <a:t>data(wtcrude)</a:t>
            </a:r>
          </a:p>
          <a:p>
            <a:endParaRPr lang="en-US" dirty="0"/>
          </a:p>
          <a:p>
            <a:r>
              <a:rPr lang="en-US" dirty="0"/>
              <a:t>Google Doc Link: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90CBF3-D4D8-D64C-B76F-C3F7A7EA82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6404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will need the following code and link to get started:</a:t>
            </a:r>
          </a:p>
          <a:p>
            <a:endParaRPr lang="en-US" dirty="0"/>
          </a:p>
          <a:p>
            <a:r>
              <a:rPr lang="en-US" dirty="0"/>
              <a:t>install.packages(“tswge”)</a:t>
            </a:r>
          </a:p>
          <a:p>
            <a:r>
              <a:rPr lang="en-US" dirty="0"/>
              <a:t>library(tswge)</a:t>
            </a:r>
          </a:p>
          <a:p>
            <a:r>
              <a:rPr lang="en-US" dirty="0"/>
              <a:t>data(global.temp)</a:t>
            </a:r>
          </a:p>
          <a:p>
            <a:r>
              <a:rPr lang="en-US" dirty="0"/>
              <a:t>data(wtcrude)</a:t>
            </a:r>
          </a:p>
          <a:p>
            <a:endParaRPr lang="en-US" dirty="0"/>
          </a:p>
          <a:p>
            <a:r>
              <a:rPr lang="en-US" dirty="0"/>
              <a:t>Google Doc Link: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90CBF3-D4D8-D64C-B76F-C3F7A7EA82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12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8500"/>
            <a:ext cx="4602163" cy="3451225"/>
          </a:xfrm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454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8500"/>
            <a:ext cx="4602163" cy="3451225"/>
          </a:xfrm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522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860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will need the following code and link to get started:</a:t>
            </a:r>
          </a:p>
          <a:p>
            <a:endParaRPr lang="en-US" dirty="0"/>
          </a:p>
          <a:p>
            <a:r>
              <a:rPr lang="en-US" dirty="0"/>
              <a:t>install.packages(“tswge”)</a:t>
            </a:r>
          </a:p>
          <a:p>
            <a:r>
              <a:rPr lang="en-US" dirty="0"/>
              <a:t>library(tswge)</a:t>
            </a:r>
          </a:p>
          <a:p>
            <a:r>
              <a:rPr lang="en-US" dirty="0"/>
              <a:t>data(global.temp)</a:t>
            </a:r>
          </a:p>
          <a:p>
            <a:r>
              <a:rPr lang="en-US" dirty="0"/>
              <a:t>data(wtcrude)</a:t>
            </a:r>
          </a:p>
          <a:p>
            <a:endParaRPr lang="en-US" dirty="0"/>
          </a:p>
          <a:p>
            <a:r>
              <a:rPr lang="en-US" dirty="0"/>
              <a:t>Google Doc Link: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90CBF3-D4D8-D64C-B76F-C3F7A7EA82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699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8500"/>
            <a:ext cx="4602163" cy="3451225"/>
          </a:xfrm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107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8500"/>
            <a:ext cx="4602163" cy="3451225"/>
          </a:xfrm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690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8500"/>
            <a:ext cx="4602163" cy="3451225"/>
          </a:xfrm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9364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8500"/>
            <a:ext cx="4602163" cy="3451225"/>
          </a:xfrm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3993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8500"/>
            <a:ext cx="4602163" cy="3451225"/>
          </a:xfrm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90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00575" cy="34512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C951B8-0C6B-4CEE-AF10-BFB5B90CB1E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292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8500"/>
            <a:ext cx="4602163" cy="3451225"/>
          </a:xfrm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Maybe add the numercal</a:t>
            </a:r>
            <a:r>
              <a:rPr lang="en-US" baseline="0" dirty="0"/>
              <a:t> vector of X1 and X2 at the bottom… fill in the arrow.  Make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189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700088"/>
            <a:ext cx="4598987" cy="3449637"/>
          </a:xfrm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085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will need the following code and link to get started:</a:t>
            </a:r>
          </a:p>
          <a:p>
            <a:endParaRPr lang="en-US" dirty="0"/>
          </a:p>
          <a:p>
            <a:r>
              <a:rPr lang="en-US" dirty="0"/>
              <a:t>install.packages(“tswge”)</a:t>
            </a:r>
          </a:p>
          <a:p>
            <a:r>
              <a:rPr lang="en-US" dirty="0"/>
              <a:t>library(tswge)</a:t>
            </a:r>
          </a:p>
          <a:p>
            <a:r>
              <a:rPr lang="en-US" dirty="0"/>
              <a:t>data(global.temp)</a:t>
            </a:r>
          </a:p>
          <a:p>
            <a:r>
              <a:rPr lang="en-US" dirty="0"/>
              <a:t>data(wtcrude)</a:t>
            </a:r>
          </a:p>
          <a:p>
            <a:endParaRPr lang="en-US" dirty="0"/>
          </a:p>
          <a:p>
            <a:r>
              <a:rPr lang="en-US" dirty="0"/>
              <a:t>Google Doc Link: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90CBF3-D4D8-D64C-B76F-C3F7A7EA82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5937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700088"/>
            <a:ext cx="4598987" cy="3449637"/>
          </a:xfrm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3403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00575" cy="34512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show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C951B8-0C6B-4CEE-AF10-BFB5B90CB1ED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300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8500"/>
            <a:ext cx="4600575" cy="3451225"/>
          </a:xfrm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53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8500"/>
            <a:ext cx="4600575" cy="3451225"/>
          </a:xfrm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800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will need the following code and link to get started:</a:t>
            </a:r>
          </a:p>
          <a:p>
            <a:endParaRPr lang="en-US" dirty="0"/>
          </a:p>
          <a:p>
            <a:r>
              <a:rPr lang="en-US" dirty="0"/>
              <a:t>install.packages(“tswge”)</a:t>
            </a:r>
          </a:p>
          <a:p>
            <a:r>
              <a:rPr lang="en-US" dirty="0"/>
              <a:t>library(tswge)</a:t>
            </a:r>
          </a:p>
          <a:p>
            <a:r>
              <a:rPr lang="en-US" dirty="0"/>
              <a:t>data(global.temp)</a:t>
            </a:r>
          </a:p>
          <a:p>
            <a:r>
              <a:rPr lang="en-US" dirty="0"/>
              <a:t>data(wtcrude)</a:t>
            </a:r>
          </a:p>
          <a:p>
            <a:endParaRPr lang="en-US" dirty="0"/>
          </a:p>
          <a:p>
            <a:r>
              <a:rPr lang="en-US" dirty="0"/>
              <a:t>Google Doc Link: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90CBF3-D4D8-D64C-B76F-C3F7A7EA82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2112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8500"/>
            <a:ext cx="4602163" cy="3451225"/>
          </a:xfrm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3468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will need the following code and link to get started:</a:t>
            </a:r>
          </a:p>
          <a:p>
            <a:endParaRPr lang="en-US" dirty="0"/>
          </a:p>
          <a:p>
            <a:r>
              <a:rPr lang="en-US" dirty="0"/>
              <a:t>install.packages(“tswge”)</a:t>
            </a:r>
          </a:p>
          <a:p>
            <a:r>
              <a:rPr lang="en-US" dirty="0"/>
              <a:t>library(tswge)</a:t>
            </a:r>
          </a:p>
          <a:p>
            <a:r>
              <a:rPr lang="en-US" dirty="0"/>
              <a:t>data(global.temp)</a:t>
            </a:r>
          </a:p>
          <a:p>
            <a:r>
              <a:rPr lang="en-US" dirty="0"/>
              <a:t>data(wtcrude)</a:t>
            </a:r>
          </a:p>
          <a:p>
            <a:endParaRPr lang="en-US" dirty="0"/>
          </a:p>
          <a:p>
            <a:r>
              <a:rPr lang="en-US" dirty="0"/>
              <a:t>Google Doc Link: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90CBF3-D4D8-D64C-B76F-C3F7A7EA82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6658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00575" cy="34512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Eliminate</a:t>
            </a:r>
            <a:r>
              <a:rPr lang="en-US" baseline="0" dirty="0"/>
              <a:t> the noise from these plots. And show all three deltas for each plot. (all 6)</a:t>
            </a:r>
          </a:p>
          <a:p>
            <a:r>
              <a:rPr lang="en-US" dirty="0"/>
              <a:t>SEGMENT 1: Review</a:t>
            </a:r>
            <a:br>
              <a:rPr lang="en-US" dirty="0"/>
            </a:br>
            <a:r>
              <a:rPr lang="en-US" dirty="0"/>
              <a:t>1.4 Slide Deck: Review of Stationary and Non Stationary Series with functions and realizations from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C951B8-0C6B-4CEE-AF10-BFB5B90CB1E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13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will need the following code and link to get started:</a:t>
            </a:r>
          </a:p>
          <a:p>
            <a:endParaRPr lang="en-US" dirty="0"/>
          </a:p>
          <a:p>
            <a:r>
              <a:rPr lang="en-US" dirty="0"/>
              <a:t>install.packages(“tswge”)</a:t>
            </a:r>
          </a:p>
          <a:p>
            <a:r>
              <a:rPr lang="en-US" dirty="0"/>
              <a:t>library(tswge)</a:t>
            </a:r>
          </a:p>
          <a:p>
            <a:r>
              <a:rPr lang="en-US" dirty="0"/>
              <a:t>data(global.temp)</a:t>
            </a:r>
          </a:p>
          <a:p>
            <a:r>
              <a:rPr lang="en-US" dirty="0"/>
              <a:t>data(wtcrude)</a:t>
            </a:r>
          </a:p>
          <a:p>
            <a:endParaRPr lang="en-US" dirty="0"/>
          </a:p>
          <a:p>
            <a:r>
              <a:rPr lang="en-US" dirty="0"/>
              <a:t>Google Doc Link: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https://docs.google.com/document/d/1sMA_x5Y7NUsNSjrmwLR09mGl-MD9s6csevmpBS367Wo/edit?usp=sharing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90CBF3-D4D8-D64C-B76F-C3F7A7EA82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87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8500"/>
            <a:ext cx="4602163" cy="3451225"/>
          </a:xfrm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94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8500"/>
            <a:ext cx="4602163" cy="3451225"/>
          </a:xfrm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21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3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78677"/>
            <a:ext cx="6503987" cy="57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73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41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9D72E5-31DD-43E6-9C50-66F3540499B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229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39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44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44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07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834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566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41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060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8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7.png"/><Relationship Id="rId3" Type="http://schemas.openxmlformats.org/officeDocument/2006/relationships/image" Target="../media/image10.tiff"/><Relationship Id="rId7" Type="http://schemas.openxmlformats.org/officeDocument/2006/relationships/image" Target="../media/image37.png"/><Relationship Id="rId12" Type="http://schemas.openxmlformats.org/officeDocument/2006/relationships/image" Target="../media/image4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11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49.png"/><Relationship Id="rId10" Type="http://schemas.openxmlformats.org/officeDocument/2006/relationships/image" Target="../media/image42.png"/><Relationship Id="rId4" Type="http://schemas.openxmlformats.org/officeDocument/2006/relationships/image" Target="../media/image8.tiff"/><Relationship Id="rId9" Type="http://schemas.openxmlformats.org/officeDocument/2006/relationships/image" Target="../media/image41.png"/><Relationship Id="rId14" Type="http://schemas.openxmlformats.org/officeDocument/2006/relationships/image" Target="../media/image4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11.tiff"/><Relationship Id="rId7" Type="http://schemas.openxmlformats.org/officeDocument/2006/relationships/image" Target="../media/image45.png"/><Relationship Id="rId12" Type="http://schemas.openxmlformats.org/officeDocument/2006/relationships/image" Target="../media/image69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11" Type="http://schemas.openxmlformats.org/officeDocument/2006/relationships/image" Target="../media/image53.png"/><Relationship Id="rId5" Type="http://schemas.openxmlformats.org/officeDocument/2006/relationships/image" Target="../media/image40.png"/><Relationship Id="rId15" Type="http://schemas.openxmlformats.org/officeDocument/2006/relationships/image" Target="../media/image56.png"/><Relationship Id="rId10" Type="http://schemas.openxmlformats.org/officeDocument/2006/relationships/image" Target="../media/image36.png"/><Relationship Id="rId4" Type="http://schemas.openxmlformats.org/officeDocument/2006/relationships/image" Target="../media/image12.tiff"/><Relationship Id="rId9" Type="http://schemas.openxmlformats.org/officeDocument/2006/relationships/image" Target="../media/image51.png"/><Relationship Id="rId1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tiff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11" Type="http://schemas.openxmlformats.org/officeDocument/2006/relationships/image" Target="../media/image67.png"/><Relationship Id="rId5" Type="http://schemas.openxmlformats.org/officeDocument/2006/relationships/image" Target="../media/image22.png"/><Relationship Id="rId10" Type="http://schemas.openxmlformats.org/officeDocument/2006/relationships/image" Target="../media/image66.png"/><Relationship Id="rId4" Type="http://schemas.openxmlformats.org/officeDocument/2006/relationships/image" Target="../media/image30.png"/><Relationship Id="rId9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71.png"/><Relationship Id="rId10" Type="http://schemas.openxmlformats.org/officeDocument/2006/relationships/image" Target="../media/image73.png"/><Relationship Id="rId4" Type="http://schemas.openxmlformats.org/officeDocument/2006/relationships/image" Target="../media/image52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png"/><Relationship Id="rId5" Type="http://schemas.openxmlformats.org/officeDocument/2006/relationships/image" Target="../media/image39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7" Type="http://schemas.openxmlformats.org/officeDocument/2006/relationships/image" Target="../media/image18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7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78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8.png"/><Relationship Id="rId5" Type="http://schemas.openxmlformats.org/officeDocument/2006/relationships/image" Target="../media/image80.wmf"/><Relationship Id="rId4" Type="http://schemas.openxmlformats.org/officeDocument/2006/relationships/oleObject" Target="../embeddings/oleObject10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0.png"/><Relationship Id="rId4" Type="http://schemas.openxmlformats.org/officeDocument/2006/relationships/image" Target="../media/image89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2.png"/><Relationship Id="rId4" Type="http://schemas.openxmlformats.org/officeDocument/2006/relationships/image" Target="../media/image91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94.png"/><Relationship Id="rId4" Type="http://schemas.openxmlformats.org/officeDocument/2006/relationships/image" Target="../media/image9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6.png"/><Relationship Id="rId4" Type="http://schemas.openxmlformats.org/officeDocument/2006/relationships/image" Target="../media/image9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98.png"/><Relationship Id="rId4" Type="http://schemas.openxmlformats.org/officeDocument/2006/relationships/image" Target="../media/image97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99.wmf"/><Relationship Id="rId4" Type="http://schemas.openxmlformats.org/officeDocument/2006/relationships/oleObject" Target="../embeddings/oleObject16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06.png"/><Relationship Id="rId4" Type="http://schemas.openxmlformats.org/officeDocument/2006/relationships/image" Target="../media/image104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08.png"/><Relationship Id="rId4" Type="http://schemas.openxmlformats.org/officeDocument/2006/relationships/image" Target="../media/image107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11.png"/><Relationship Id="rId4" Type="http://schemas.openxmlformats.org/officeDocument/2006/relationships/image" Target="../media/image109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13.png"/><Relationship Id="rId4" Type="http://schemas.openxmlformats.org/officeDocument/2006/relationships/image" Target="../media/image112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tiff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tiff"/><Relationship Id="rId9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15.png"/><Relationship Id="rId4" Type="http://schemas.openxmlformats.org/officeDocument/2006/relationships/image" Target="../media/image114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17.png"/><Relationship Id="rId4" Type="http://schemas.openxmlformats.org/officeDocument/2006/relationships/image" Target="../media/image116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19.png"/><Relationship Id="rId4" Type="http://schemas.openxmlformats.org/officeDocument/2006/relationships/image" Target="../media/image118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21.png"/><Relationship Id="rId4" Type="http://schemas.openxmlformats.org/officeDocument/2006/relationships/image" Target="../media/image120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23.png"/><Relationship Id="rId4" Type="http://schemas.openxmlformats.org/officeDocument/2006/relationships/image" Target="../media/image122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25.png"/><Relationship Id="rId4" Type="http://schemas.openxmlformats.org/officeDocument/2006/relationships/image" Target="../media/image124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127.w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8.png"/><Relationship Id="rId3" Type="http://schemas.openxmlformats.org/officeDocument/2006/relationships/image" Target="../media/image3.tiff"/><Relationship Id="rId7" Type="http://schemas.openxmlformats.org/officeDocument/2006/relationships/image" Target="../media/image14.png"/><Relationship Id="rId12" Type="http://schemas.openxmlformats.org/officeDocument/2006/relationships/image" Target="../media/image13.png"/><Relationship Id="rId2" Type="http://schemas.openxmlformats.org/officeDocument/2006/relationships/image" Target="../media/image5.tiff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5" Type="http://schemas.openxmlformats.org/officeDocument/2006/relationships/image" Target="../media/image29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1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8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0.png"/><Relationship Id="rId5" Type="http://schemas.openxmlformats.org/officeDocument/2006/relationships/image" Target="../media/image159.png"/><Relationship Id="rId4" Type="http://schemas.openxmlformats.org/officeDocument/2006/relationships/image" Target="../media/image141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8.png"/><Relationship Id="rId18" Type="http://schemas.openxmlformats.org/officeDocument/2006/relationships/image" Target="../media/image17.png"/><Relationship Id="rId3" Type="http://schemas.openxmlformats.org/officeDocument/2006/relationships/image" Target="../media/image6.tiff"/><Relationship Id="rId12" Type="http://schemas.openxmlformats.org/officeDocument/2006/relationships/image" Target="../media/image10.png"/><Relationship Id="rId7" Type="http://schemas.openxmlformats.org/officeDocument/2006/relationships/image" Target="../media/image14.png"/><Relationship Id="rId17" Type="http://schemas.openxmlformats.org/officeDocument/2006/relationships/image" Target="../media/image16.png"/><Relationship Id="rId2" Type="http://schemas.openxmlformats.org/officeDocument/2006/relationships/image" Target="../media/image3.tiff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11" Type="http://schemas.openxmlformats.org/officeDocument/2006/relationships/image" Target="../media/image29.png"/><Relationship Id="rId15" Type="http://schemas.openxmlformats.org/officeDocument/2006/relationships/image" Target="../media/image13.png"/><Relationship Id="rId10" Type="http://schemas.openxmlformats.org/officeDocument/2006/relationships/image" Target="../media/image28.png"/><Relationship Id="rId9" Type="http://schemas.openxmlformats.org/officeDocument/2006/relationships/image" Target="../media/image27.png"/><Relationship Id="rId1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3.tif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52.png"/><Relationship Id="rId4" Type="http://schemas.openxmlformats.org/officeDocument/2006/relationships/image" Target="../media/image145.png"/><Relationship Id="rId9" Type="http://schemas.openxmlformats.org/officeDocument/2006/relationships/image" Target="../media/image15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5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2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4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1.png"/><Relationship Id="rId4" Type="http://schemas.openxmlformats.org/officeDocument/2006/relationships/image" Target="../media/image18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53.wmf"/><Relationship Id="rId4" Type="http://schemas.openxmlformats.org/officeDocument/2006/relationships/oleObject" Target="../embeddings/oleObject30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.tiff"/><Relationship Id="rId7" Type="http://schemas.openxmlformats.org/officeDocument/2006/relationships/image" Target="../media/image3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220.png"/><Relationship Id="rId4" Type="http://schemas.openxmlformats.org/officeDocument/2006/relationships/image" Target="../media/image21.png"/><Relationship Id="rId9" Type="http://schemas.openxmlformats.org/officeDocument/2006/relationships/image" Target="../media/image10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tiff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7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190.pn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160.wmf"/><Relationship Id="rId12" Type="http://schemas.openxmlformats.org/officeDocument/2006/relationships/image" Target="../media/image189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162.wmf"/><Relationship Id="rId5" Type="http://schemas.openxmlformats.org/officeDocument/2006/relationships/image" Target="../media/image159.wmf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161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93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92.png"/><Relationship Id="rId5" Type="http://schemas.openxmlformats.org/officeDocument/2006/relationships/image" Target="../media/image163.wmf"/><Relationship Id="rId4" Type="http://schemas.openxmlformats.org/officeDocument/2006/relationships/oleObject" Target="../embeddings/oleObject35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166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64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165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9.tiff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image" Target="../media/image31.png"/><Relationship Id="rId5" Type="http://schemas.openxmlformats.org/officeDocument/2006/relationships/image" Target="../media/image14.png"/><Relationship Id="rId15" Type="http://schemas.openxmlformats.org/officeDocument/2006/relationships/image" Target="../media/image49.png"/><Relationship Id="rId10" Type="http://schemas.openxmlformats.org/officeDocument/2006/relationships/image" Target="../media/image24.png"/><Relationship Id="rId4" Type="http://schemas.openxmlformats.org/officeDocument/2006/relationships/image" Target="../media/image8.tiff"/><Relationship Id="rId9" Type="http://schemas.openxmlformats.org/officeDocument/2006/relationships/image" Target="../media/image23.png"/><Relationship Id="rId14" Type="http://schemas.openxmlformats.org/officeDocument/2006/relationships/image" Target="../media/image4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9.tiff"/><Relationship Id="rId4" Type="http://schemas.openxmlformats.org/officeDocument/2006/relationships/image" Target="../media/image168.gi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TSWGE Realization Generation Sine Cosine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258F99-26AF-B541-B759-1E7DAAA93A33}"/>
              </a:ext>
            </a:extLst>
          </p:cNvPr>
          <p:cNvSpPr/>
          <p:nvPr/>
        </p:nvSpPr>
        <p:spPr>
          <a:xfrm>
            <a:off x="242047" y="6967911"/>
            <a:ext cx="83304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https://docs.google.com/document/d/1sMA_x5Y7NUsNSjrmwLR09mGl-MD9s6csevmpBS367Wo/edit?usp=sharing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256903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200" dirty="0"/>
                  <a:t>Cos(</a:t>
                </a:r>
                <a:r>
                  <a:rPr lang="en-US" sz="3200" i="1" dirty="0"/>
                  <a:t>t</a:t>
                </a:r>
                <a:r>
                  <a:rPr lang="en-US" sz="3200" dirty="0"/>
                  <a:t>+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lang="en-US" sz="3200" dirty="0"/>
                  <a:t>): Phase Shift by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/>
                </a:r>
                <a:br>
                  <a:rPr lang="en-US" sz="3200" dirty="0">
                    <a:ea typeface="Cambria Math" panose="02040503050406030204" pitchFamily="18" charset="0"/>
                  </a:rPr>
                </a:br>
                <a:r>
                  <a:rPr lang="en-US" sz="3200" dirty="0">
                    <a:ea typeface="Cambria Math" panose="02040503050406030204" pitchFamily="18" charset="0"/>
                  </a:rPr>
                  <a:t>Horizontal Shift Left by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3743" b="-14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424DF97-50E8-C245-9E02-7F7ED7D1F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34" y="3917289"/>
            <a:ext cx="3903785" cy="2426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E781F5-B5CD-1848-B810-D9ECCE45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50" y="1744965"/>
            <a:ext cx="3903785" cy="242667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708EF5-8913-E14B-9110-FE6797A83FBE}"/>
              </a:ext>
            </a:extLst>
          </p:cNvPr>
          <p:cNvCxnSpPr>
            <a:cxnSpLocks/>
          </p:cNvCxnSpPr>
          <p:nvPr/>
        </p:nvCxnSpPr>
        <p:spPr bwMode="auto">
          <a:xfrm flipH="1">
            <a:off x="1828801" y="3561979"/>
            <a:ext cx="364841" cy="2117853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8096C-D57A-F04A-864B-9EEEDB631F24}"/>
              </a:ext>
            </a:extLst>
          </p:cNvPr>
          <p:cNvCxnSpPr>
            <a:cxnSpLocks/>
          </p:cNvCxnSpPr>
          <p:nvPr/>
        </p:nvCxnSpPr>
        <p:spPr bwMode="auto">
          <a:xfrm flipH="1">
            <a:off x="2620967" y="2344862"/>
            <a:ext cx="318342" cy="1999389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D818F7B-374B-6744-8139-0830CD11A467}"/>
              </a:ext>
            </a:extLst>
          </p:cNvPr>
          <p:cNvSpPr/>
          <p:nvPr/>
        </p:nvSpPr>
        <p:spPr>
          <a:xfrm>
            <a:off x="9130748" y="2436892"/>
            <a:ext cx="3247043" cy="623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77" i="1" dirty="0"/>
              <a:t>t</a:t>
            </a:r>
            <a:r>
              <a:rPr lang="en-US" sz="1477" dirty="0"/>
              <a:t> = seq(0,4*pi,length = 1000)</a:t>
            </a:r>
          </a:p>
          <a:p>
            <a:pPr>
              <a:spcBef>
                <a:spcPts val="600"/>
              </a:spcBef>
            </a:pPr>
            <a:r>
              <a:rPr lang="en-US" sz="1477" dirty="0"/>
              <a:t>plot(</a:t>
            </a:r>
            <a:r>
              <a:rPr lang="en-US" sz="1477" i="1" dirty="0"/>
              <a:t>t,</a:t>
            </a:r>
            <a:r>
              <a:rPr lang="en-US" sz="1477" dirty="0"/>
              <a:t>sin(</a:t>
            </a:r>
            <a:r>
              <a:rPr lang="en-US" sz="1477" i="1" dirty="0"/>
              <a:t>t</a:t>
            </a:r>
            <a:r>
              <a:rPr lang="en-US" sz="1477" dirty="0"/>
              <a:t>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E3C6BAA-1C35-1248-A0A5-D4A4C4C400F1}"/>
                  </a:ext>
                </a:extLst>
              </p:cNvPr>
              <p:cNvSpPr/>
              <p:nvPr/>
            </p:nvSpPr>
            <p:spPr>
              <a:xfrm>
                <a:off x="4677757" y="2287172"/>
                <a:ext cx="2395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E3C6BAA-1C35-1248-A0A5-D4A4C4C40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57" y="2287172"/>
                <a:ext cx="2395720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509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2B8A782-B8A7-AD4D-ABD6-EA49EDD5E62C}"/>
                  </a:ext>
                </a:extLst>
              </p:cNvPr>
              <p:cNvSpPr/>
              <p:nvPr/>
            </p:nvSpPr>
            <p:spPr>
              <a:xfrm>
                <a:off x="9130748" y="4321961"/>
                <a:ext cx="3232543" cy="9281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477" dirty="0"/>
                  <a:t>delta = </a:t>
                </a:r>
                <a14:m>
                  <m:oMath xmlns:m="http://schemas.openxmlformats.org/officeDocument/2006/math">
                    <m:r>
                      <a:rPr lang="en-US" sz="1477" i="1">
                        <a:latin typeface="Cambria Math" panose="02040503050406030204" pitchFamily="18" charset="0"/>
                      </a:rPr>
                      <m:t>1.57</m:t>
                    </m:r>
                  </m:oMath>
                </a14:m>
                <a:endParaRPr lang="en-US" sz="1477" dirty="0"/>
              </a:p>
              <a:p>
                <a:pPr>
                  <a:spcBef>
                    <a:spcPts val="600"/>
                  </a:spcBef>
                </a:pPr>
                <a:r>
                  <a:rPr lang="en-US" sz="1477" i="1" dirty="0"/>
                  <a:t>t</a:t>
                </a:r>
                <a:r>
                  <a:rPr lang="en-US" sz="1477" dirty="0"/>
                  <a:t> = seq(0,4*pi,length = 1000)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477" dirty="0"/>
                  <a:t>plot(</a:t>
                </a:r>
                <a:r>
                  <a:rPr lang="en-US" sz="1477" i="1" dirty="0"/>
                  <a:t>t,</a:t>
                </a:r>
                <a:r>
                  <a:rPr lang="en-US" sz="1477" dirty="0"/>
                  <a:t>sin(</a:t>
                </a:r>
                <a:r>
                  <a:rPr lang="en-US" sz="1477" i="1" dirty="0"/>
                  <a:t>t</a:t>
                </a:r>
                <a:r>
                  <a:rPr lang="en-US" sz="1477" dirty="0"/>
                  <a:t>+delta))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2B8A782-B8A7-AD4D-ABD6-EA49EDD5E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748" y="4321961"/>
                <a:ext cx="3232543" cy="928139"/>
              </a:xfrm>
              <a:prstGeom prst="rect">
                <a:avLst/>
              </a:prstGeom>
              <a:blipFill>
                <a:blip r:embed="rId6"/>
                <a:stretch>
                  <a:fillRect l="-392"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3C6BAA-1C35-1248-A0A5-D4A4C4C400F1}"/>
                  </a:ext>
                </a:extLst>
              </p:cNvPr>
              <p:cNvSpPr/>
              <p:nvPr/>
            </p:nvSpPr>
            <p:spPr>
              <a:xfrm>
                <a:off x="4677757" y="4267200"/>
                <a:ext cx="33997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=1.57 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+1.57)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3C6BAA-1C35-1248-A0A5-D4A4C4C40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57" y="4267200"/>
                <a:ext cx="3399777" cy="461665"/>
              </a:xfrm>
              <a:prstGeom prst="rect">
                <a:avLst/>
              </a:prstGeom>
              <a:blipFill>
                <a:blip r:embed="rId7"/>
                <a:stretch>
                  <a:fillRect l="-358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2142262" y="3831444"/>
            <a:ext cx="2534017" cy="372792"/>
            <a:chOff x="2257391" y="3385511"/>
            <a:chExt cx="2745186" cy="4038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C24FF73-BB8A-5E42-8708-62FF6990DEAD}"/>
                    </a:ext>
                  </a:extLst>
                </p:cNvPr>
                <p:cNvSpPr txBox="1"/>
                <p:nvPr/>
              </p:nvSpPr>
              <p:spPr>
                <a:xfrm>
                  <a:off x="2257391" y="3389259"/>
                  <a:ext cx="297165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C24FF73-BB8A-5E42-8708-62FF6990D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391" y="3389259"/>
                  <a:ext cx="297165" cy="400108"/>
                </a:xfrm>
                <a:prstGeom prst="rect">
                  <a:avLst/>
                </a:prstGeom>
                <a:blipFill>
                  <a:blip r:embed="rId8"/>
                  <a:stretch>
                    <a:fillRect l="-9091"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AC9922B-3FD1-8B41-9965-0B6BCE23EB7C}"/>
                    </a:ext>
                  </a:extLst>
                </p:cNvPr>
                <p:cNvSpPr txBox="1"/>
                <p:nvPr/>
              </p:nvSpPr>
              <p:spPr>
                <a:xfrm>
                  <a:off x="2928939" y="3389259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AC9922B-3FD1-8B41-9965-0B6BCE23EB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39" y="3389259"/>
                  <a:ext cx="481243" cy="400108"/>
                </a:xfrm>
                <a:prstGeom prst="rect">
                  <a:avLst/>
                </a:prstGeom>
                <a:blipFill>
                  <a:blip r:embed="rId9"/>
                  <a:stretch>
                    <a:fillRect l="-11111" r="-1111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7D24874-E0CB-904D-901B-48B6946383C2}"/>
                    </a:ext>
                  </a:extLst>
                </p:cNvPr>
                <p:cNvSpPr txBox="1"/>
                <p:nvPr/>
              </p:nvSpPr>
              <p:spPr>
                <a:xfrm>
                  <a:off x="3715156" y="3385511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7D24874-E0CB-904D-901B-48B694638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156" y="3385511"/>
                  <a:ext cx="481243" cy="400108"/>
                </a:xfrm>
                <a:prstGeom prst="rect">
                  <a:avLst/>
                </a:prstGeom>
                <a:blipFill>
                  <a:blip r:embed="rId10"/>
                  <a:stretch>
                    <a:fillRect l="-13889" r="-8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CCE529B-7845-0442-BE96-EB54667B896B}"/>
                    </a:ext>
                  </a:extLst>
                </p:cNvPr>
                <p:cNvSpPr txBox="1"/>
                <p:nvPr/>
              </p:nvSpPr>
              <p:spPr>
                <a:xfrm>
                  <a:off x="4521334" y="3385511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CCE529B-7845-0442-BE96-EB54667B8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334" y="3385511"/>
                  <a:ext cx="481243" cy="400108"/>
                </a:xfrm>
                <a:prstGeom prst="rect">
                  <a:avLst/>
                </a:prstGeom>
                <a:blipFill>
                  <a:blip r:embed="rId11"/>
                  <a:stretch>
                    <a:fillRect l="-11111" r="-1111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91737B-3F51-2841-9F6F-1CFD85CC33C0}"/>
              </a:ext>
            </a:extLst>
          </p:cNvPr>
          <p:cNvCxnSpPr>
            <a:cxnSpLocks/>
          </p:cNvCxnSpPr>
          <p:nvPr/>
        </p:nvCxnSpPr>
        <p:spPr bwMode="auto">
          <a:xfrm flipH="1">
            <a:off x="3305909" y="3561979"/>
            <a:ext cx="397837" cy="2117853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142262" y="5982288"/>
            <a:ext cx="2534017" cy="372792"/>
            <a:chOff x="2257391" y="3385511"/>
            <a:chExt cx="2745186" cy="4038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C24FF73-BB8A-5E42-8708-62FF6990DEAD}"/>
                    </a:ext>
                  </a:extLst>
                </p:cNvPr>
                <p:cNvSpPr txBox="1"/>
                <p:nvPr/>
              </p:nvSpPr>
              <p:spPr>
                <a:xfrm>
                  <a:off x="2257391" y="3389259"/>
                  <a:ext cx="297165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C24FF73-BB8A-5E42-8708-62FF6990D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391" y="3389259"/>
                  <a:ext cx="297165" cy="400108"/>
                </a:xfrm>
                <a:prstGeom prst="rect">
                  <a:avLst/>
                </a:prstGeom>
                <a:blipFill>
                  <a:blip r:embed="rId12"/>
                  <a:stretch>
                    <a:fillRect l="-9091"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AC9922B-3FD1-8B41-9965-0B6BCE23EB7C}"/>
                    </a:ext>
                  </a:extLst>
                </p:cNvPr>
                <p:cNvSpPr txBox="1"/>
                <p:nvPr/>
              </p:nvSpPr>
              <p:spPr>
                <a:xfrm>
                  <a:off x="2928939" y="3389259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AC9922B-3FD1-8B41-9965-0B6BCE23EB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39" y="3389259"/>
                  <a:ext cx="481243" cy="400108"/>
                </a:xfrm>
                <a:prstGeom prst="rect">
                  <a:avLst/>
                </a:prstGeom>
                <a:blipFill>
                  <a:blip r:embed="rId13"/>
                  <a:stretch>
                    <a:fillRect l="-11111" r="-1111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7D24874-E0CB-904D-901B-48B6946383C2}"/>
                    </a:ext>
                  </a:extLst>
                </p:cNvPr>
                <p:cNvSpPr txBox="1"/>
                <p:nvPr/>
              </p:nvSpPr>
              <p:spPr>
                <a:xfrm>
                  <a:off x="3715156" y="3385511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7D24874-E0CB-904D-901B-48B694638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156" y="3385511"/>
                  <a:ext cx="481243" cy="400108"/>
                </a:xfrm>
                <a:prstGeom prst="rect">
                  <a:avLst/>
                </a:prstGeom>
                <a:blipFill>
                  <a:blip r:embed="rId14"/>
                  <a:stretch>
                    <a:fillRect l="-13889" r="-8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CCE529B-7845-0442-BE96-EB54667B896B}"/>
                    </a:ext>
                  </a:extLst>
                </p:cNvPr>
                <p:cNvSpPr txBox="1"/>
                <p:nvPr/>
              </p:nvSpPr>
              <p:spPr>
                <a:xfrm>
                  <a:off x="4521334" y="3385511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CCE529B-7845-0442-BE96-EB54667B8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334" y="3385511"/>
                  <a:ext cx="481243" cy="400108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1111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9527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091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52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Stationary </a:t>
            </a:r>
            <a:r>
              <a:rPr lang="en-US"/>
              <a:t>and Nonstationary </a:t>
            </a:r>
            <a:r>
              <a:rPr lang="en-US" dirty="0"/>
              <a:t>Time Series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258F99-26AF-B541-B759-1E7DAAA93A33}"/>
              </a:ext>
            </a:extLst>
          </p:cNvPr>
          <p:cNvSpPr/>
          <p:nvPr/>
        </p:nvSpPr>
        <p:spPr>
          <a:xfrm>
            <a:off x="242047" y="6967911"/>
            <a:ext cx="83304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https://docs.google.com/document/d/1sMA_x5Y7NUsNSjrmwLR09mGl-MD9s6csevmpBS367Wo/edit?usp=sharing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69776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3E2466-6FC1-B941-9EE8-71FE2E241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272" y="2290696"/>
            <a:ext cx="3446098" cy="2123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1CB017-F0CB-E247-BC8E-F4235ADF1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2289489"/>
            <a:ext cx="3448057" cy="2124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CB6A45-45E1-1840-B081-1A079728E3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615950"/>
            <a:ext cx="8229599" cy="1054100"/>
          </a:xfrm>
        </p:spPr>
        <p:txBody>
          <a:bodyPr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000" b="1" dirty="0"/>
              <a:t>Below are 3 realizations from 2 different time series. Which provides the most evidence of a stationary time series?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355015" y="4132385"/>
            <a:ext cx="9038492" cy="1456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8" dirty="0"/>
              <a:t>#Code for generating stationary realizations</a:t>
            </a:r>
          </a:p>
          <a:p>
            <a:r>
              <a:rPr lang="en-US" sz="1108" dirty="0"/>
              <a:t>Xt1 = gen.sigplusnoise.wge(n = 1000,freq=c(.005,0),psi = c(runif(n = 1,min = 0, max = 2*pi),0),vara = .00, coef = c(1,0),plot = TRUE,sn = 1)</a:t>
            </a:r>
          </a:p>
          <a:p>
            <a:r>
              <a:rPr lang="en-US" sz="1108" dirty="0"/>
              <a:t>Xt2 = gen.sigplusnoise.wge(n = 1000,freq=c(.005,0),psi = c(runif(n = 1,min = 0, max = 2*pi),0),vara = .00, coef = c(1,0),plot = TRUE,sn = 2)</a:t>
            </a:r>
          </a:p>
          <a:p>
            <a:r>
              <a:rPr lang="en-US" sz="1108" dirty="0"/>
              <a:t>Xt3 = gen.sigplusnoise.wge(n = 1000,freq=c(.005,0),psi = c(runif(n = 1,min = 0, max = 2*pi),0),vara = .00, coef = c(1,0),plot = TRUE,sn = 4)</a:t>
            </a:r>
          </a:p>
          <a:p>
            <a:r>
              <a:rPr lang="en-US" sz="1108" dirty="0"/>
              <a:t>par(mfrow = c(3,1))</a:t>
            </a:r>
          </a:p>
          <a:p>
            <a:r>
              <a:rPr lang="en-US" sz="1108" dirty="0"/>
              <a:t>plot(seq(0,1000,length = 1000),Xt1,main = "Realization 1 (Seed = 1):  cos(t + Delta)",type = "l",xlab = "",ylab = "", cex.axis = 1.5)</a:t>
            </a:r>
          </a:p>
          <a:p>
            <a:r>
              <a:rPr lang="en-US" sz="1108" dirty="0"/>
              <a:t>plot(seq(0,1000,length = 1000),Xt2,main = "Realization 2 (Seed = 2):  cos(t + Delta)",type = "l",xlab = "",ylab = "", cex.axis = 1.5)</a:t>
            </a:r>
          </a:p>
          <a:p>
            <a:r>
              <a:rPr lang="en-US" sz="1108" dirty="0"/>
              <a:t>plot(seq(0,1000,length = 1000),Xt3,main = "Realization 3 (Seed = 3):  cos(t + Delta)",type = "l",xlab = "",ylab = "", cex.axis = 1.5)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355015" y="1389185"/>
            <a:ext cx="9038492" cy="1456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8" dirty="0"/>
              <a:t>#Code for generating NON stationary realizations</a:t>
            </a:r>
          </a:p>
          <a:p>
            <a:r>
              <a:rPr lang="en-US" sz="1108" dirty="0"/>
              <a:t>Xt1 = gen.sigplusnoise.wge(n = 1000,freq=c(.005,0),psi = c(0,0),vara = .00, coef = c(1,0),plot = TRUE,sn = 1)</a:t>
            </a:r>
          </a:p>
          <a:p>
            <a:r>
              <a:rPr lang="en-US" sz="1108" dirty="0"/>
              <a:t>Xt2 = gen.sigplusnoise.wge(n = 1000,freq=c(.005,0),psi = c(0,0),vara = .00, coef = c(1,0),plot = TRUE,sn = 2)</a:t>
            </a:r>
          </a:p>
          <a:p>
            <a:r>
              <a:rPr lang="en-US" sz="1108" dirty="0"/>
              <a:t>Xt3 = gen.sigplusnoise.wge(n = 1000,freq=c(.005,0),psi = c(0,0),vara = .00, coef = c(1,0),plot = TRUE,sn = 3)</a:t>
            </a:r>
          </a:p>
          <a:p>
            <a:r>
              <a:rPr lang="en-US" sz="1108" dirty="0"/>
              <a:t>par(mfrow = c(3,1))</a:t>
            </a:r>
          </a:p>
          <a:p>
            <a:r>
              <a:rPr lang="en-US" sz="1108" dirty="0"/>
              <a:t>plot(seq(0,1000,length = 1000),Xt1,main = "Realization 1 (Seed = 1):  cos(t + 0)",type = "l",xlab = "",ylab = "", cex.axis = 1.5)</a:t>
            </a:r>
          </a:p>
          <a:p>
            <a:r>
              <a:rPr lang="en-US" sz="1108" dirty="0"/>
              <a:t>plot(seq(0,1000,length = 1000),Xt2,main = "Realization 2 (Seed = 2):  cos(t + 0)",type = "l",xlab = "",ylab = "", cex.axis = 1.5)</a:t>
            </a:r>
          </a:p>
          <a:p>
            <a:r>
              <a:rPr lang="en-US" sz="1108" dirty="0"/>
              <a:t>plot(seq(0,1000,length = 1000),Xt3,main = "Realization 3 (Seed = 3):  cos(t + 0)",type = "l",xlab = "",ylab = "", cex.axis = 1.5)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 rot="16200000">
                <a:off x="-273402" y="3026673"/>
                <a:ext cx="1055077" cy="34810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6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62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62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73402" y="3026673"/>
                <a:ext cx="1055077" cy="348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4120267" y="3026673"/>
                <a:ext cx="1055077" cy="34810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6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62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62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120267" y="3026673"/>
                <a:ext cx="1055077" cy="3481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268075" y="4358640"/>
                <a:ext cx="1055077" cy="34810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075" y="4358640"/>
                <a:ext cx="1055077" cy="3481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734812" y="4358640"/>
                <a:ext cx="1055077" cy="34810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812" y="4358640"/>
                <a:ext cx="1055077" cy="3481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78691" y="5375882"/>
                <a:ext cx="2307298" cy="704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𝐶𝑜𝑛𝑑𝑖𝑡𝑖𝑜𝑛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1: </m:t>
                      </m:r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𝑜𝑓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𝑎𝑝𝑝𝑒𝑎𝑟𝑠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𝑑𝑒𝑝𝑒𝑛𝑑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91" y="5375882"/>
                <a:ext cx="2307298" cy="704552"/>
              </a:xfrm>
              <a:prstGeom prst="rect">
                <a:avLst/>
              </a:prstGeom>
              <a:blipFill>
                <a:blip r:embed="rId9"/>
                <a:stretch>
                  <a:fillRect l="-3704" r="-5820" b="-2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616927" y="1529864"/>
                <a:ext cx="2049966" cy="57541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Unif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(0,2</m:t>
                      </m:r>
                      <m:r>
                        <m:rPr>
                          <m:sty m:val="p"/>
                        </m:rPr>
                        <a:rPr lang="el-GR" sz="16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927" y="1529864"/>
                <a:ext cx="2049966" cy="575414"/>
              </a:xfrm>
              <a:prstGeom prst="rect">
                <a:avLst/>
              </a:prstGeom>
              <a:blipFill rotWithShape="0">
                <a:blip r:embed="rId10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266092" y="1529863"/>
                <a:ext cx="2049966" cy="57541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092" y="1529863"/>
                <a:ext cx="2049966" cy="575414"/>
              </a:xfrm>
              <a:prstGeom prst="rect">
                <a:avLst/>
              </a:prstGeom>
              <a:blipFill>
                <a:blip r:embed="rId11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 bwMode="auto">
          <a:xfrm>
            <a:off x="3112889" y="2363388"/>
            <a:ext cx="0" cy="1880096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>
            <a:off x="7583468" y="2345858"/>
            <a:ext cx="0" cy="181716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393190" y="3147646"/>
                <a:ext cx="26930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45E4C9AA-8DE8-44AF-98E1-A9C14E0804D9}" type="mathplaceholder">
                        <a:rPr lang="en-US" sz="2400" i="1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90" y="3147646"/>
                <a:ext cx="2693045" cy="369332"/>
              </a:xfrm>
              <a:prstGeom prst="rect">
                <a:avLst/>
              </a:prstGeom>
              <a:blipFill>
                <a:blip r:embed="rId12"/>
                <a:stretch>
                  <a:fillRect l="-3286" t="-6667" r="-18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533400" y="4724400"/>
            <a:ext cx="3262786" cy="546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/>
              <a:t>There appears to be evidence against stationarity.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24590" y="4724400"/>
            <a:ext cx="3556702" cy="546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/>
              <a:t>The evidence appears to be consistent with a stationary series.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03689" y="2439509"/>
                <a:ext cx="573170" cy="262829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8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108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108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689" y="2439509"/>
                <a:ext cx="573170" cy="2628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903690" y="3100912"/>
                <a:ext cx="573170" cy="262829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8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108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108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690" y="3100912"/>
                <a:ext cx="573170" cy="26282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903689" y="3854241"/>
                <a:ext cx="573170" cy="262829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8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108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108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689" y="3854241"/>
                <a:ext cx="573170" cy="2628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8352734" y="2442596"/>
                <a:ext cx="680571" cy="262829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8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108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1108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734" y="2442596"/>
                <a:ext cx="680571" cy="26282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8352732" y="3103998"/>
                <a:ext cx="602024" cy="262829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8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108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=.7</m:t>
                      </m:r>
                    </m:oMath>
                  </m:oMathPara>
                </a14:m>
                <a:endParaRPr lang="en-US" sz="1108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732" y="3103998"/>
                <a:ext cx="602024" cy="26282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8352734" y="3857329"/>
                <a:ext cx="680571" cy="262829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8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108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=3.7</m:t>
                      </m:r>
                    </m:oMath>
                  </m:oMathPara>
                </a14:m>
                <a:endParaRPr lang="en-US" sz="1108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734" y="3857329"/>
                <a:ext cx="680571" cy="26282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345723" y="5375882"/>
                <a:ext cx="3076035" cy="704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𝐶𝑜𝑛𝑑𝑖𝑡𝑖𝑜𝑛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1: </m:t>
                      </m:r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𝑜𝑓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𝑎𝑝𝑝𝑒𝑎𝑟𝑠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23" y="5375882"/>
                <a:ext cx="3076035" cy="704552"/>
              </a:xfrm>
              <a:prstGeom prst="rect">
                <a:avLst/>
              </a:prstGeom>
              <a:blipFill>
                <a:blip r:embed="rId18"/>
                <a:stretch>
                  <a:fillRect l="-2772" r="-6139" b="-2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75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4" grpId="0"/>
      <p:bldP spid="35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63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Frequency/Period 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258F99-26AF-B541-B759-1E7DAAA93A33}"/>
              </a:ext>
            </a:extLst>
          </p:cNvPr>
          <p:cNvSpPr/>
          <p:nvPr/>
        </p:nvSpPr>
        <p:spPr>
          <a:xfrm>
            <a:off x="242047" y="7010400"/>
            <a:ext cx="83304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https://docs.google.com/document/d/1sMA_x5Y7NUsNSjrmwLR09mGl-MD9s6csevmpBS367Wo/edit?usp=sharing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56945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3692" dirty="0">
                <a:effectLst/>
              </a:rPr>
              <a:t>Spectral Analysis:</a:t>
            </a:r>
          </a:p>
        </p:txBody>
      </p:sp>
      <p:sp>
        <p:nvSpPr>
          <p:cNvPr id="1720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66800"/>
            <a:ext cx="8229600" cy="407831"/>
          </a:xfrm>
        </p:spPr>
        <p:txBody>
          <a:bodyPr>
            <a:noAutofit/>
          </a:bodyPr>
          <a:lstStyle/>
          <a:p>
            <a:pPr algn="ctr" eaLnBrk="1" hangingPunct="1">
              <a:buFontTx/>
              <a:buNone/>
            </a:pPr>
            <a:r>
              <a:rPr lang="en-US" sz="2400" dirty="0"/>
              <a:t>Analysis of Periodicities in the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73EB6D-A237-FF46-B2C8-098C7E480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63" y="4111036"/>
            <a:ext cx="2986408" cy="185641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>
            <a:off x="2445894" y="4446104"/>
            <a:ext cx="0" cy="1068441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1282752" y="4434130"/>
            <a:ext cx="0" cy="1068441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3567157" y="4422447"/>
            <a:ext cx="0" cy="1068441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ight Brace 5"/>
          <p:cNvSpPr/>
          <p:nvPr/>
        </p:nvSpPr>
        <p:spPr bwMode="auto">
          <a:xfrm rot="16200000">
            <a:off x="1609953" y="3633351"/>
            <a:ext cx="508746" cy="1163143"/>
          </a:xfrm>
          <a:prstGeom prst="rightBrace">
            <a:avLst/>
          </a:prstGeom>
          <a:noFill/>
          <a:ln w="25400" cap="flat" cmpd="sng" algn="ctr">
            <a:solidFill>
              <a:srgbClr val="F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78">
              <a:spcBef>
                <a:spcPts val="600"/>
              </a:spcBef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40042" y="3514430"/>
                <a:ext cx="831877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042" y="3514430"/>
                <a:ext cx="8318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/>
          <p:cNvSpPr/>
          <p:nvPr/>
        </p:nvSpPr>
        <p:spPr bwMode="auto">
          <a:xfrm rot="16200000">
            <a:off x="2752154" y="3637407"/>
            <a:ext cx="508746" cy="1121260"/>
          </a:xfrm>
          <a:prstGeom prst="rightBrace">
            <a:avLst/>
          </a:prstGeom>
          <a:noFill/>
          <a:ln w="25400" cap="flat" cmpd="sng" algn="ctr">
            <a:solidFill>
              <a:srgbClr val="F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78">
              <a:spcBef>
                <a:spcPts val="600"/>
              </a:spcBef>
            </a:pP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619" y="3983390"/>
            <a:ext cx="3298201" cy="2036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545570" y="3511014"/>
                <a:ext cx="831877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570" y="3511014"/>
                <a:ext cx="83187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/>
          <p:nvPr/>
        </p:nvCxnSpPr>
        <p:spPr bwMode="auto">
          <a:xfrm>
            <a:off x="5151367" y="4342521"/>
            <a:ext cx="0" cy="1175285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6010235" y="4333341"/>
            <a:ext cx="0" cy="1175285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6870956" y="4327787"/>
            <a:ext cx="0" cy="1175285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269745" y="3388153"/>
                <a:ext cx="660154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45" y="3388153"/>
                <a:ext cx="660154" cy="461665"/>
              </a:xfrm>
              <a:prstGeom prst="rect">
                <a:avLst/>
              </a:prstGeom>
              <a:blipFill>
                <a:blip r:embed="rId7"/>
                <a:stretch>
                  <a:fillRect l="-1835" r="-7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Brace 26"/>
          <p:cNvSpPr/>
          <p:nvPr/>
        </p:nvSpPr>
        <p:spPr bwMode="auto">
          <a:xfrm rot="16200000">
            <a:off x="6999351" y="3664492"/>
            <a:ext cx="609487" cy="866276"/>
          </a:xfrm>
          <a:prstGeom prst="rightBrace">
            <a:avLst/>
          </a:prstGeom>
          <a:noFill/>
          <a:ln w="25400" cap="flat" cmpd="sng" algn="ctr">
            <a:solidFill>
              <a:srgbClr val="F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78">
              <a:spcBef>
                <a:spcPts val="600"/>
              </a:spcBef>
            </a:pPr>
            <a:endParaRPr lang="en-US" sz="2400" dirty="0"/>
          </a:p>
        </p:txBody>
      </p:sp>
      <p:sp>
        <p:nvSpPr>
          <p:cNvPr id="28" name="Right Brace 27"/>
          <p:cNvSpPr/>
          <p:nvPr/>
        </p:nvSpPr>
        <p:spPr bwMode="auto">
          <a:xfrm rot="16200000">
            <a:off x="6135853" y="3660113"/>
            <a:ext cx="609487" cy="860722"/>
          </a:xfrm>
          <a:prstGeom prst="rightBrace">
            <a:avLst/>
          </a:prstGeom>
          <a:noFill/>
          <a:ln w="25400" cap="flat" cmpd="sng" algn="ctr">
            <a:solidFill>
              <a:srgbClr val="F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78">
              <a:spcBef>
                <a:spcPts val="600"/>
              </a:spcBef>
            </a:pPr>
            <a:endParaRPr lang="en-US" sz="2400" dirty="0"/>
          </a:p>
        </p:txBody>
      </p:sp>
      <p:sp>
        <p:nvSpPr>
          <p:cNvPr id="29" name="Right Brace 28"/>
          <p:cNvSpPr/>
          <p:nvPr/>
        </p:nvSpPr>
        <p:spPr bwMode="auto">
          <a:xfrm rot="16200000">
            <a:off x="5290849" y="3665694"/>
            <a:ext cx="579906" cy="858865"/>
          </a:xfrm>
          <a:prstGeom prst="rightBrace">
            <a:avLst/>
          </a:prstGeom>
          <a:noFill/>
          <a:ln w="25400" cap="flat" cmpd="sng" algn="ctr">
            <a:solidFill>
              <a:srgbClr val="F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78">
              <a:spcBef>
                <a:spcPts val="600"/>
              </a:spcBef>
            </a:pPr>
            <a:endParaRPr lang="en-US" sz="2400" dirty="0"/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7737231" y="4355553"/>
            <a:ext cx="0" cy="1175285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110637" y="3388152"/>
                <a:ext cx="660154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637" y="3388152"/>
                <a:ext cx="660154" cy="461665"/>
              </a:xfrm>
              <a:prstGeom prst="rect">
                <a:avLst/>
              </a:prstGeom>
              <a:blipFill>
                <a:blip r:embed="rId8"/>
                <a:stretch>
                  <a:fillRect l="-1835" r="-7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929017" y="3388152"/>
                <a:ext cx="660154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17" y="3388152"/>
                <a:ext cx="660154" cy="461665"/>
              </a:xfrm>
              <a:prstGeom prst="rect">
                <a:avLst/>
              </a:prstGeom>
              <a:blipFill>
                <a:blip r:embed="rId9"/>
                <a:stretch>
                  <a:fillRect l="-2778"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9284677" y="1044820"/>
            <a:ext cx="7280031" cy="134190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015" dirty="0"/>
              <a:t>x = seq(0,201,length = 202)</a:t>
            </a:r>
          </a:p>
          <a:p>
            <a:pPr>
              <a:spcBef>
                <a:spcPts val="600"/>
              </a:spcBef>
            </a:pPr>
            <a:r>
              <a:rPr lang="en-US" sz="1015" dirty="0"/>
              <a:t>y = 3*x^5-4*x^4+8*x^3-2*x^2+x+1</a:t>
            </a:r>
          </a:p>
          <a:p>
            <a:pPr>
              <a:spcBef>
                <a:spcPts val="600"/>
              </a:spcBef>
            </a:pPr>
            <a:r>
              <a:rPr lang="en-US" sz="1015" dirty="0"/>
              <a:t>y1 = c(y[1:51],c(800000000,700000000,600000000,500000000,400000000,300000000,200000000,100000000),y[1:51],c(800000000,700000000,600000000,500000000,400000000,300000000,200000000,100000000),y[1:51],c(800000000,700000000,600000000,500000000,400000000,300000000,200000000,100000000,0))</a:t>
            </a:r>
          </a:p>
          <a:p>
            <a:pPr>
              <a:spcBef>
                <a:spcPts val="600"/>
              </a:spcBef>
            </a:pPr>
            <a:r>
              <a:rPr lang="en-US" sz="1015" dirty="0"/>
              <a:t>x1 = seq(1,303,length = 178)</a:t>
            </a:r>
          </a:p>
          <a:p>
            <a:pPr>
              <a:spcBef>
                <a:spcPts val="600"/>
              </a:spcBef>
            </a:pPr>
            <a:r>
              <a:rPr lang="en-US" sz="1015" dirty="0"/>
              <a:t>plot(x1,y1,type = "l",lwd = 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17786" y="5857618"/>
                <a:ext cx="1969477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Period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786" y="5857618"/>
                <a:ext cx="1969477" cy="461665"/>
              </a:xfrm>
              <a:prstGeom prst="rect">
                <a:avLst/>
              </a:prstGeom>
              <a:blipFill>
                <a:blip r:embed="rId10"/>
                <a:stretch>
                  <a:fillRect l="-4644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599821" y="5825086"/>
                <a:ext cx="1969477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Period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821" y="5825086"/>
                <a:ext cx="1969477" cy="461665"/>
              </a:xfrm>
              <a:prstGeom prst="rect">
                <a:avLst/>
              </a:prstGeom>
              <a:blipFill>
                <a:blip r:embed="rId11"/>
                <a:stretch>
                  <a:fillRect l="-4954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ontent Placeholder 2"/>
          <p:cNvSpPr txBox="1">
            <a:spLocks/>
          </p:cNvSpPr>
          <p:nvPr/>
        </p:nvSpPr>
        <p:spPr>
          <a:xfrm>
            <a:off x="457200" y="1600201"/>
            <a:ext cx="8229600" cy="1752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800" b="1" dirty="0">
                <a:solidFill>
                  <a:srgbClr val="FF0000"/>
                </a:solidFill>
              </a:rPr>
              <a:t>Technical details</a:t>
            </a:r>
          </a:p>
          <a:p>
            <a:pPr marL="400050" lvl="1" indent="0">
              <a:buFont typeface="Arial" charset="0"/>
              <a:buNone/>
            </a:pPr>
            <a:r>
              <a:rPr lang="en-US" sz="2400" b="1" dirty="0"/>
              <a:t>Periodic functions</a:t>
            </a:r>
          </a:p>
          <a:p>
            <a:pPr marL="1085850" lvl="2" indent="-285750"/>
            <a:r>
              <a:rPr lang="en-US" sz="2000" i="1" dirty="0">
                <a:latin typeface="Times New Roman" pitchFamily="18" charset="0"/>
              </a:rPr>
              <a:t>f </a:t>
            </a:r>
            <a:r>
              <a:rPr lang="en-US" sz="2000" dirty="0">
                <a:latin typeface="Times New Roman" pitchFamily="18" charset="0"/>
              </a:rPr>
              <a:t>(</a:t>
            </a:r>
            <a:r>
              <a:rPr lang="en-US" sz="2000" i="1" dirty="0">
                <a:latin typeface="Times New Roman" pitchFamily="18" charset="0"/>
              </a:rPr>
              <a:t>x</a:t>
            </a:r>
            <a:r>
              <a:rPr lang="en-US" sz="2000" dirty="0">
                <a:latin typeface="Times New Roman" pitchFamily="18" charset="0"/>
              </a:rPr>
              <a:t>) </a:t>
            </a:r>
            <a:r>
              <a:rPr lang="en-US" sz="2000" dirty="0"/>
              <a:t>is periodic function with period</a:t>
            </a:r>
            <a:r>
              <a:rPr lang="en-US" sz="2000" dirty="0">
                <a:latin typeface="Times New Roman" pitchFamily="18" charset="0"/>
              </a:rPr>
              <a:t> </a:t>
            </a:r>
            <a:r>
              <a:rPr lang="en-US" sz="2000" i="1" dirty="0">
                <a:latin typeface="Times New Roman" pitchFamily="18" charset="0"/>
              </a:rPr>
              <a:t>p </a:t>
            </a:r>
            <a:r>
              <a:rPr lang="en-US" sz="2000" dirty="0"/>
              <a:t>if</a:t>
            </a:r>
            <a:r>
              <a:rPr lang="en-US" sz="2000" i="1" dirty="0">
                <a:latin typeface="Times New Roman" pitchFamily="18" charset="0"/>
              </a:rPr>
              <a:t> p </a:t>
            </a:r>
            <a:r>
              <a:rPr lang="en-US" sz="2000" dirty="0"/>
              <a:t>is the smallest value such that</a:t>
            </a:r>
            <a:r>
              <a:rPr lang="en-US" sz="2000" i="1" dirty="0">
                <a:latin typeface="Times New Roman" pitchFamily="18" charset="0"/>
              </a:rPr>
              <a:t> f </a:t>
            </a:r>
            <a:r>
              <a:rPr lang="en-US" sz="2000" dirty="0">
                <a:latin typeface="Times New Roman" pitchFamily="18" charset="0"/>
              </a:rPr>
              <a:t>(</a:t>
            </a:r>
            <a:r>
              <a:rPr lang="en-US" sz="2000" i="1" dirty="0">
                <a:latin typeface="Times New Roman" pitchFamily="18" charset="0"/>
              </a:rPr>
              <a:t>x</a:t>
            </a:r>
            <a:r>
              <a:rPr lang="en-US" sz="2000" dirty="0">
                <a:latin typeface="Times New Roman" pitchFamily="18" charset="0"/>
              </a:rPr>
              <a:t>) </a:t>
            </a:r>
            <a:r>
              <a:rPr lang="en-US" sz="2000" i="1" dirty="0">
                <a:latin typeface="Times New Roman" pitchFamily="18" charset="0"/>
              </a:rPr>
              <a:t>= f </a:t>
            </a:r>
            <a:r>
              <a:rPr lang="en-US" sz="2000" dirty="0">
                <a:latin typeface="Times New Roman" pitchFamily="18" charset="0"/>
              </a:rPr>
              <a:t>(</a:t>
            </a:r>
            <a:r>
              <a:rPr lang="en-US" sz="2000" i="1" dirty="0">
                <a:latin typeface="Times New Roman" pitchFamily="18" charset="0"/>
              </a:rPr>
              <a:t>x + kp</a:t>
            </a:r>
            <a:r>
              <a:rPr lang="en-US" sz="2000" dirty="0">
                <a:latin typeface="Times New Roman" pitchFamily="18" charset="0"/>
              </a:rPr>
              <a:t>)</a:t>
            </a:r>
            <a:r>
              <a:rPr lang="en-US" sz="2000" i="1" dirty="0">
                <a:latin typeface="Times New Roman" pitchFamily="18" charset="0"/>
              </a:rPr>
              <a:t> </a:t>
            </a:r>
            <a:r>
              <a:rPr lang="en-US" sz="2000" dirty="0"/>
              <a:t>for all</a:t>
            </a:r>
            <a:r>
              <a:rPr lang="en-US" sz="2000" i="1" dirty="0">
                <a:latin typeface="Times New Roman" pitchFamily="18" charset="0"/>
              </a:rPr>
              <a:t> x </a:t>
            </a:r>
            <a:r>
              <a:rPr lang="en-US" sz="2000" dirty="0"/>
              <a:t>and integer</a:t>
            </a:r>
            <a:r>
              <a:rPr lang="en-US" sz="2000" i="1" dirty="0">
                <a:latin typeface="Times New Roman" pitchFamily="18" charset="0"/>
              </a:rPr>
              <a:t> k.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159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6" grpId="0" build="p"/>
      <p:bldP spid="6" grpId="0" animBg="1"/>
      <p:bldP spid="7" grpId="0"/>
      <p:bldP spid="18" grpId="0" animBg="1"/>
      <p:bldP spid="19" grpId="0"/>
      <p:bldP spid="25" grpId="0"/>
      <p:bldP spid="27" grpId="0" animBg="1"/>
      <p:bldP spid="28" grpId="0" animBg="1"/>
      <p:bldP spid="29" grpId="0" animBg="1"/>
      <p:bldP spid="31" grpId="0"/>
      <p:bldP spid="32" grpId="0"/>
      <p:bldP spid="4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3692" dirty="0">
                <a:effectLst/>
              </a:rPr>
              <a:t>Spectral Analysis:</a:t>
            </a:r>
          </a:p>
        </p:txBody>
      </p:sp>
      <p:sp>
        <p:nvSpPr>
          <p:cNvPr id="1720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66800"/>
            <a:ext cx="8229600" cy="407831"/>
          </a:xfrm>
        </p:spPr>
        <p:txBody>
          <a:bodyPr>
            <a:noAutofit/>
          </a:bodyPr>
          <a:lstStyle/>
          <a:p>
            <a:pPr algn="ctr" eaLnBrk="1" hangingPunct="1">
              <a:buFontTx/>
              <a:buNone/>
            </a:pPr>
            <a:r>
              <a:rPr lang="en-US" sz="2400" dirty="0"/>
              <a:t>Analysis of Periodicities in the Data</a:t>
            </a: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457200" y="1600201"/>
            <a:ext cx="8229600" cy="1752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800" b="1" dirty="0">
                <a:solidFill>
                  <a:srgbClr val="FF0000"/>
                </a:solidFill>
              </a:rPr>
              <a:t>Technical details</a:t>
            </a:r>
          </a:p>
          <a:p>
            <a:pPr marL="400050" lvl="1" indent="0">
              <a:buFont typeface="Arial" charset="0"/>
              <a:buNone/>
            </a:pPr>
            <a:r>
              <a:rPr lang="en-US" sz="2400" b="1" dirty="0" err="1"/>
              <a:t>Psuedo</a:t>
            </a:r>
            <a:r>
              <a:rPr lang="en-US" sz="2400" b="1" dirty="0"/>
              <a:t>-periodic data</a:t>
            </a:r>
          </a:p>
          <a:p>
            <a:pPr marL="1116629" lvl="2" indent="-316529">
              <a:buFontTx/>
              <a:buChar char="•"/>
            </a:pPr>
            <a:r>
              <a:rPr lang="en-US" sz="2000" dirty="0">
                <a:latin typeface="+mj-lt"/>
              </a:rPr>
              <a:t>Data are pseudo-periodic with period </a:t>
            </a:r>
            <a:r>
              <a:rPr lang="en-US" sz="2000" i="1" dirty="0">
                <a:latin typeface="Times New Roman" pitchFamily="18" charset="0"/>
              </a:rPr>
              <a:t>p </a:t>
            </a:r>
            <a:r>
              <a:rPr lang="en-US" sz="2000" dirty="0">
                <a:latin typeface="+mj-lt"/>
              </a:rPr>
              <a:t>if</a:t>
            </a:r>
            <a:r>
              <a:rPr lang="en-US" sz="2000" dirty="0">
                <a:latin typeface="Times New Roman" pitchFamily="18" charset="0"/>
              </a:rPr>
              <a:t> </a:t>
            </a:r>
            <a:r>
              <a:rPr lang="en-US" sz="2000" i="1" dirty="0">
                <a:latin typeface="Times New Roman" pitchFamily="18" charset="0"/>
              </a:rPr>
              <a:t>p </a:t>
            </a:r>
            <a:r>
              <a:rPr lang="en-US" sz="2000" dirty="0"/>
              <a:t>is the smallest value such that a cycle appears to repeat itself.</a:t>
            </a:r>
          </a:p>
        </p:txBody>
      </p:sp>
      <p:sp>
        <p:nvSpPr>
          <p:cNvPr id="50" name="Slide Number Placeholder 5"/>
          <p:cNvSpPr txBox="1">
            <a:spLocks/>
          </p:cNvSpPr>
          <p:nvPr/>
        </p:nvSpPr>
        <p:spPr>
          <a:xfrm>
            <a:off x="3308361" y="7086600"/>
            <a:ext cx="2133600" cy="43961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fld id="{933C019F-C379-4C95-B5CC-668E28881546}" type="slidenum">
              <a:rPr lang="en-US" smtClean="0"/>
              <a:pPr>
                <a:spcBef>
                  <a:spcPts val="600"/>
                </a:spcBef>
              </a:pPr>
              <a:t>17</a:t>
            </a:fld>
            <a:endParaRPr lang="en-US" dirty="0"/>
          </a:p>
        </p:txBody>
      </p:sp>
      <p:pic>
        <p:nvPicPr>
          <p:cNvPr id="51" name="Picture 5" descr="fig1.1.tif"/>
          <p:cNvPicPr>
            <a:picLocks noChangeAspect="1"/>
          </p:cNvPicPr>
          <p:nvPr/>
        </p:nvPicPr>
        <p:blipFill>
          <a:blip r:embed="rId3"/>
          <a:srcRect l="50000" b="12935"/>
          <a:stretch>
            <a:fillRect/>
          </a:stretch>
        </p:blipFill>
        <p:spPr bwMode="auto">
          <a:xfrm>
            <a:off x="396722" y="4039798"/>
            <a:ext cx="3425056" cy="220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Right Brace 51"/>
          <p:cNvSpPr/>
          <p:nvPr/>
        </p:nvSpPr>
        <p:spPr bwMode="auto">
          <a:xfrm rot="16200000">
            <a:off x="1088532" y="4003620"/>
            <a:ext cx="382228" cy="170656"/>
          </a:xfrm>
          <a:prstGeom prst="rightBrace">
            <a:avLst/>
          </a:prstGeom>
          <a:noFill/>
          <a:ln w="25400" cap="flat" cmpd="sng" algn="ctr">
            <a:solidFill>
              <a:srgbClr val="F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78">
              <a:spcBef>
                <a:spcPts val="600"/>
              </a:spcBef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08325" y="3505200"/>
                <a:ext cx="1688123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12 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𝑚𝑜𝑛𝑡h𝑠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25" y="3505200"/>
                <a:ext cx="1688123" cy="461665"/>
              </a:xfrm>
              <a:prstGeom prst="rect">
                <a:avLst/>
              </a:prstGeom>
              <a:blipFill>
                <a:blip r:embed="rId4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Brace 53"/>
          <p:cNvSpPr/>
          <p:nvPr/>
        </p:nvSpPr>
        <p:spPr bwMode="auto">
          <a:xfrm rot="16200000">
            <a:off x="2845048" y="4008270"/>
            <a:ext cx="347479" cy="164444"/>
          </a:xfrm>
          <a:prstGeom prst="rightBrace">
            <a:avLst/>
          </a:prstGeom>
          <a:noFill/>
          <a:ln w="25400" cap="flat" cmpd="sng" algn="ctr">
            <a:solidFill>
              <a:srgbClr val="F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78">
              <a:spcBef>
                <a:spcPts val="600"/>
              </a:spcBef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178861" y="3506743"/>
                <a:ext cx="1688123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12 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𝑚𝑜𝑛𝑡h𝑠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861" y="3506743"/>
                <a:ext cx="168812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Image result for seasonal time seri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828" y="4264231"/>
            <a:ext cx="4650003" cy="191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ight Brace 56"/>
          <p:cNvSpPr/>
          <p:nvPr/>
        </p:nvSpPr>
        <p:spPr bwMode="auto">
          <a:xfrm rot="16200000">
            <a:off x="4666544" y="4137994"/>
            <a:ext cx="382228" cy="220260"/>
          </a:xfrm>
          <a:prstGeom prst="rightBrace">
            <a:avLst/>
          </a:prstGeom>
          <a:noFill/>
          <a:ln w="25400" cap="flat" cmpd="sng" algn="ctr">
            <a:solidFill>
              <a:srgbClr val="F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78">
              <a:spcBef>
                <a:spcPts val="600"/>
              </a:spcBef>
            </a:pPr>
            <a:endParaRPr lang="en-US" sz="2400" dirty="0"/>
          </a:p>
        </p:txBody>
      </p:sp>
      <p:sp>
        <p:nvSpPr>
          <p:cNvPr id="58" name="Right Brace 57"/>
          <p:cNvSpPr/>
          <p:nvPr/>
        </p:nvSpPr>
        <p:spPr bwMode="auto">
          <a:xfrm rot="16200000">
            <a:off x="7143228" y="4124217"/>
            <a:ext cx="382228" cy="242286"/>
          </a:xfrm>
          <a:prstGeom prst="rightBrace">
            <a:avLst/>
          </a:prstGeom>
          <a:noFill/>
          <a:ln w="25400" cap="flat" cmpd="sng" algn="ctr">
            <a:solidFill>
              <a:srgbClr val="F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78">
              <a:spcBef>
                <a:spcPts val="600"/>
              </a:spcBef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064131" y="3637838"/>
                <a:ext cx="1688123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131" y="3637838"/>
                <a:ext cx="1688123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6557893" y="3602449"/>
                <a:ext cx="1688123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893" y="3602449"/>
                <a:ext cx="1688123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Brace 60"/>
          <p:cNvSpPr/>
          <p:nvPr/>
        </p:nvSpPr>
        <p:spPr bwMode="auto">
          <a:xfrm rot="16200000">
            <a:off x="5197259" y="3776487"/>
            <a:ext cx="420452" cy="1224629"/>
          </a:xfrm>
          <a:prstGeom prst="rightBrace">
            <a:avLst/>
          </a:prstGeom>
          <a:noFill/>
          <a:ln w="25400" cap="flat" cmpd="sng" algn="ctr">
            <a:solidFill>
              <a:srgbClr val="F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78">
              <a:spcBef>
                <a:spcPts val="600"/>
              </a:spcBef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633794" y="3733800"/>
                <a:ext cx="1688123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7 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𝑎𝑦𝑠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794" y="3733800"/>
                <a:ext cx="1688123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ight Brace 62"/>
          <p:cNvSpPr/>
          <p:nvPr/>
        </p:nvSpPr>
        <p:spPr bwMode="auto">
          <a:xfrm rot="16200000">
            <a:off x="7711859" y="3614518"/>
            <a:ext cx="420452" cy="1347092"/>
          </a:xfrm>
          <a:prstGeom prst="rightBrace">
            <a:avLst/>
          </a:prstGeom>
          <a:noFill/>
          <a:ln w="25400" cap="flat" cmpd="sng" algn="ctr">
            <a:solidFill>
              <a:srgbClr val="F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78">
              <a:spcBef>
                <a:spcPts val="600"/>
              </a:spcBef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921690" y="3576935"/>
                <a:ext cx="1688123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7 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𝑎𝑦𝑠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690" y="3576935"/>
                <a:ext cx="1688123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82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6" grpId="0" build="p"/>
      <p:bldP spid="52" grpId="0" animBg="1"/>
      <p:bldP spid="53" grpId="0"/>
      <p:bldP spid="54" grpId="0" animBg="1"/>
      <p:bldP spid="55" grpId="0"/>
      <p:bldP spid="57" grpId="0" animBg="1"/>
      <p:bldP spid="57" grpId="1" animBg="1"/>
      <p:bldP spid="58" grpId="0" animBg="1"/>
      <p:bldP spid="58" grpId="1" animBg="1"/>
      <p:bldP spid="59" grpId="0"/>
      <p:bldP spid="59" grpId="1"/>
      <p:bldP spid="60" grpId="0"/>
      <p:bldP spid="60" grpId="1"/>
      <p:bldP spid="61" grpId="0" animBg="1"/>
      <p:bldP spid="62" grpId="0"/>
      <p:bldP spid="63" grpId="0" animBg="1"/>
      <p:bldP spid="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3692" dirty="0">
                <a:effectLst/>
              </a:rPr>
              <a:t>Spectral Analysis:</a:t>
            </a:r>
          </a:p>
        </p:txBody>
      </p:sp>
      <p:sp>
        <p:nvSpPr>
          <p:cNvPr id="1720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66800"/>
            <a:ext cx="8229600" cy="407831"/>
          </a:xfrm>
        </p:spPr>
        <p:txBody>
          <a:bodyPr>
            <a:noAutofit/>
          </a:bodyPr>
          <a:lstStyle/>
          <a:p>
            <a:pPr algn="ctr" eaLnBrk="1" hangingPunct="1">
              <a:buFontTx/>
              <a:buNone/>
            </a:pPr>
            <a:r>
              <a:rPr lang="en-US" sz="2400" dirty="0"/>
              <a:t>Analysis of Periodicities in the Data</a:t>
            </a: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457200" y="1600201"/>
            <a:ext cx="8229600" cy="1752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800" b="1" dirty="0">
                <a:solidFill>
                  <a:srgbClr val="FF0000"/>
                </a:solidFill>
              </a:rPr>
              <a:t>Technical details</a:t>
            </a:r>
          </a:p>
          <a:p>
            <a:pPr marL="400050" lvl="1" indent="0">
              <a:buFont typeface="Arial" charset="0"/>
              <a:buNone/>
            </a:pPr>
            <a:r>
              <a:rPr lang="en-US" sz="2400" b="1" dirty="0"/>
              <a:t>Aperiodic functions/data</a:t>
            </a:r>
          </a:p>
          <a:p>
            <a:pPr marL="1116629" lvl="2" indent="-316529">
              <a:buFontTx/>
              <a:buChar char="•"/>
            </a:pPr>
            <a:r>
              <a:rPr lang="en-US" sz="2000" i="1" dirty="0">
                <a:latin typeface="Times New Roman" pitchFamily="18" charset="0"/>
              </a:rPr>
              <a:t>f</a:t>
            </a:r>
            <a:r>
              <a:rPr lang="en-US" sz="1100" i="1" dirty="0">
                <a:latin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</a:rPr>
              <a:t>(</a:t>
            </a:r>
            <a:r>
              <a:rPr lang="en-US" sz="2000" i="1" dirty="0">
                <a:latin typeface="Times New Roman" pitchFamily="18" charset="0"/>
              </a:rPr>
              <a:t>x</a:t>
            </a:r>
            <a:r>
              <a:rPr lang="en-US" sz="2000" dirty="0">
                <a:latin typeface="Times New Roman" pitchFamily="18" charset="0"/>
              </a:rPr>
              <a:t>) </a:t>
            </a:r>
            <a:r>
              <a:rPr lang="en-US" sz="2000" dirty="0"/>
              <a:t>is non-periodic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i="1" dirty="0">
                <a:solidFill>
                  <a:srgbClr val="FF0000"/>
                </a:solidFill>
              </a:rPr>
              <a:t>aperiodic</a:t>
            </a:r>
            <a:r>
              <a:rPr lang="en-US" sz="2000" dirty="0">
                <a:solidFill>
                  <a:srgbClr val="FF0000"/>
                </a:solidFill>
              </a:rPr>
              <a:t>) </a:t>
            </a:r>
            <a:r>
              <a:rPr lang="en-US" sz="2000" dirty="0"/>
              <a:t>if no such </a:t>
            </a:r>
            <a:r>
              <a:rPr lang="en-US" sz="2000" i="1" dirty="0">
                <a:latin typeface="Times New Roman" pitchFamily="18" charset="0"/>
              </a:rPr>
              <a:t>p </a:t>
            </a:r>
            <a:r>
              <a:rPr lang="en-US" sz="2000" dirty="0"/>
              <a:t>exists.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010" y="3317998"/>
            <a:ext cx="4151790" cy="25639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18" y="3370368"/>
            <a:ext cx="3997982" cy="246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7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3692" dirty="0">
                <a:effectLst/>
              </a:rPr>
              <a:t>Spectral Analysis:</a:t>
            </a:r>
          </a:p>
        </p:txBody>
      </p:sp>
      <p:sp>
        <p:nvSpPr>
          <p:cNvPr id="1720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66800"/>
            <a:ext cx="8229600" cy="407831"/>
          </a:xfrm>
        </p:spPr>
        <p:txBody>
          <a:bodyPr>
            <a:noAutofit/>
          </a:bodyPr>
          <a:lstStyle/>
          <a:p>
            <a:pPr algn="ctr" eaLnBrk="1" hangingPunct="1">
              <a:buFontTx/>
              <a:buNone/>
            </a:pPr>
            <a:r>
              <a:rPr lang="en-US" sz="2400" dirty="0"/>
              <a:t>Analysis of Periodicities in the Data</a:t>
            </a: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457200" y="1600201"/>
            <a:ext cx="8229600" cy="152399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800" b="1" dirty="0">
                <a:solidFill>
                  <a:srgbClr val="FF0000"/>
                </a:solidFill>
              </a:rPr>
              <a:t>Technical details</a:t>
            </a:r>
          </a:p>
          <a:p>
            <a:pPr marL="400050" lvl="1" indent="0">
              <a:buNone/>
            </a:pPr>
            <a:r>
              <a:rPr lang="en-US" sz="2400" b="1" dirty="0"/>
              <a:t>Frequency</a:t>
            </a:r>
            <a:r>
              <a:rPr lang="en-US" sz="2400" b="1" dirty="0">
                <a:solidFill>
                  <a:srgbClr val="0000FB"/>
                </a:solidFill>
              </a:rPr>
              <a:t> </a:t>
            </a:r>
            <a:r>
              <a:rPr lang="en-US" sz="2400" dirty="0"/>
              <a:t>=</a:t>
            </a:r>
            <a:r>
              <a:rPr lang="en-US" sz="2400" b="1" dirty="0">
                <a:solidFill>
                  <a:srgbClr val="0000FB"/>
                </a:solidFill>
              </a:rPr>
              <a:t> </a:t>
            </a:r>
            <a:r>
              <a:rPr lang="en-US" sz="2400" dirty="0"/>
              <a:t>number of cycles per unit (period = cycle)</a:t>
            </a:r>
          </a:p>
          <a:p>
            <a:pPr marL="2035175" lvl="1" indent="-1635125">
              <a:buNone/>
            </a:pPr>
            <a:r>
              <a:rPr lang="en-US" sz="2400" dirty="0"/>
              <a:t>	=</a:t>
            </a:r>
            <a:r>
              <a:rPr lang="en-US" sz="2400" b="1" dirty="0">
                <a:solidFill>
                  <a:srgbClr val="0000FB"/>
                </a:solidFill>
              </a:rPr>
              <a:t> </a:t>
            </a:r>
            <a:r>
              <a:rPr lang="en-US" sz="2400" dirty="0"/>
              <a:t>1/period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73EB6D-A237-FF46-B2C8-098C7E480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18"/>
          <a:stretch/>
        </p:blipFill>
        <p:spPr>
          <a:xfrm>
            <a:off x="975329" y="3230880"/>
            <a:ext cx="3426458" cy="18377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A71896-4678-F748-AFC6-0B090FF03F4E}"/>
                  </a:ext>
                </a:extLst>
              </p:cNvPr>
              <p:cNvSpPr txBox="1"/>
              <p:nvPr/>
            </p:nvSpPr>
            <p:spPr>
              <a:xfrm>
                <a:off x="1646088" y="4942279"/>
                <a:ext cx="208494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2400" dirty="0"/>
                  <a:t>Period = 2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A71896-4678-F748-AFC6-0B090FF0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088" y="4942279"/>
                <a:ext cx="2084940" cy="461665"/>
              </a:xfrm>
              <a:prstGeom prst="rect">
                <a:avLst/>
              </a:prstGeom>
              <a:blipFill>
                <a:blip r:embed="rId4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A71896-4678-F748-AFC6-0B090FF03F4E}"/>
                  </a:ext>
                </a:extLst>
              </p:cNvPr>
              <p:cNvSpPr txBox="1"/>
              <p:nvPr/>
            </p:nvSpPr>
            <p:spPr>
              <a:xfrm>
                <a:off x="975329" y="5410200"/>
                <a:ext cx="3376245" cy="61587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2400" dirty="0"/>
                  <a:t>Frequency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 .159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A71896-4678-F748-AFC6-0B090FF0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29" y="5410200"/>
                <a:ext cx="3376245" cy="615874"/>
              </a:xfrm>
              <a:prstGeom prst="rect">
                <a:avLst/>
              </a:prstGeom>
              <a:blipFill>
                <a:blip r:embed="rId5"/>
                <a:stretch>
                  <a:fillRect l="-1264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0A71896-4678-F748-AFC6-0B090FF03F4E}"/>
              </a:ext>
            </a:extLst>
          </p:cNvPr>
          <p:cNvSpPr txBox="1"/>
          <p:nvPr/>
        </p:nvSpPr>
        <p:spPr>
          <a:xfrm>
            <a:off x="5721404" y="4942279"/>
            <a:ext cx="2027006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400" dirty="0"/>
              <a:t>Period = 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A71896-4678-F748-AFC6-0B090FF03F4E}"/>
                  </a:ext>
                </a:extLst>
              </p:cNvPr>
              <p:cNvSpPr txBox="1"/>
              <p:nvPr/>
            </p:nvSpPr>
            <p:spPr>
              <a:xfrm>
                <a:off x="5011614" y="5410200"/>
                <a:ext cx="3446585" cy="61619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2400" dirty="0"/>
                  <a:t>Frequency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=.01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A71896-4678-F748-AFC6-0B090FF0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614" y="5410200"/>
                <a:ext cx="3446585" cy="616194"/>
              </a:xfrm>
              <a:prstGeom prst="rect">
                <a:avLst/>
              </a:prstGeom>
              <a:blipFill>
                <a:blip r:embed="rId6"/>
                <a:stretch>
                  <a:fillRect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t="14371" b="-1"/>
          <a:stretch/>
        </p:blipFill>
        <p:spPr>
          <a:xfrm>
            <a:off x="4931399" y="3230880"/>
            <a:ext cx="3298201" cy="174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3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6" grpId="0" build="p"/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B6A45-45E1-1840-B081-1A079728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Segment 2.3: Screen Share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4182504"/>
            <a:ext cx="8229600" cy="14465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100" dirty="0"/>
              <a:t>#Code for generating random realizations from a NON stationary process</a:t>
            </a:r>
          </a:p>
          <a:p>
            <a:r>
              <a:rPr lang="en-US" sz="1100" dirty="0"/>
              <a:t>Xt1 = gen.sigplusnoise.wge(n = 1000,freq=c(.005,0),psi = c(runif(1,0,2*pi),0),vara = .00, coef = c(1,0),plot = TRUE)</a:t>
            </a:r>
          </a:p>
          <a:p>
            <a:r>
              <a:rPr lang="en-US" sz="1100" dirty="0"/>
              <a:t>Xt2 = gen.sigplusnoise.wge(n = 1000,freq=c(.005,0),psi = c(runif(1,0,2*pi),0),vara = .00, coef = c(1,0),plot = TRUE)</a:t>
            </a:r>
          </a:p>
          <a:p>
            <a:r>
              <a:rPr lang="en-US" sz="1100" dirty="0"/>
              <a:t>Xt3 = gen.sigplusnoise.wge(n = 1000,freq=c(.005,0),psi = c(runif(1,0,2*pi),0),vara = .00, coef = c(1,0),plot = TRUE)</a:t>
            </a:r>
          </a:p>
          <a:p>
            <a:r>
              <a:rPr lang="en-US" sz="1100" dirty="0"/>
              <a:t>par(mfrow = c(3,1))</a:t>
            </a:r>
          </a:p>
          <a:p>
            <a:r>
              <a:rPr lang="en-US" sz="1100" dirty="0"/>
              <a:t>plot(seq(0,1000,length = 1000),Xt1,main = "Realization 1 (Seed = 1):  cos(t + 0)",type = "l",xlab = "",ylab = "", cex.axis = 1.5)</a:t>
            </a:r>
          </a:p>
          <a:p>
            <a:r>
              <a:rPr lang="en-US" sz="1100" dirty="0"/>
              <a:t>plot(seq(0,1000,length = 1000),Xt2,main = "Realization 2 (Seed = 2):  cos(t + 0)",type = "l",xlab = "",ylab = "", cex.axis = 1.5)</a:t>
            </a:r>
          </a:p>
          <a:p>
            <a:r>
              <a:rPr lang="en-US" sz="1100" dirty="0"/>
              <a:t>plot(seq(0,1000,length = 1000),Xt3,main = "Realization 3 (Seed = 3):  cos(t + 0)",type = "l",xlab = "",ylab = "", cex.axis = 1.5)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F6A09D-536E-5A4D-BDC1-AF84DE4896CD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8229600" cy="2209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 dirty="0"/>
              <a:t>In this screen cast, we will use tswge to generate realizations from a signal plus noise model with a sin and/or cos signal. </a:t>
            </a:r>
          </a:p>
          <a:p>
            <a:pPr marL="0" indent="0">
              <a:buFont typeface="Arial" charset="0"/>
              <a:buNone/>
            </a:pPr>
            <a:r>
              <a:rPr lang="en-US" sz="2400" dirty="0"/>
              <a:t>Description of the variables:</a:t>
            </a:r>
          </a:p>
          <a:p>
            <a:pPr marL="0" indent="0">
              <a:buFont typeface="Arial" charset="0"/>
              <a:buNone/>
            </a:pPr>
            <a:r>
              <a:rPr lang="en-US" sz="2400" dirty="0"/>
              <a:t>Identify the function… Xt = ….</a:t>
            </a:r>
          </a:p>
        </p:txBody>
      </p:sp>
    </p:spTree>
    <p:extLst>
      <p:ext uri="{BB962C8B-B14F-4D97-AF65-F5344CB8AC3E}">
        <p14:creationId xmlns:p14="http://schemas.microsoft.com/office/powerpoint/2010/main" val="177059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3692" dirty="0">
                <a:effectLst/>
              </a:rPr>
              <a:t>Spectral Analysis:</a:t>
            </a:r>
          </a:p>
        </p:txBody>
      </p:sp>
      <p:sp>
        <p:nvSpPr>
          <p:cNvPr id="1720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66800"/>
            <a:ext cx="8229600" cy="407831"/>
          </a:xfrm>
        </p:spPr>
        <p:txBody>
          <a:bodyPr>
            <a:noAutofit/>
          </a:bodyPr>
          <a:lstStyle/>
          <a:p>
            <a:pPr algn="ctr" eaLnBrk="1" hangingPunct="1">
              <a:buFontTx/>
              <a:buNone/>
            </a:pPr>
            <a:r>
              <a:rPr lang="en-US" sz="2400" dirty="0"/>
              <a:t>Analysis of Periodicities in the Data</a:t>
            </a: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457200" y="1600201"/>
            <a:ext cx="8229600" cy="152399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800" b="1" dirty="0">
                <a:solidFill>
                  <a:srgbClr val="FF0000"/>
                </a:solidFill>
              </a:rPr>
              <a:t>Technical details</a:t>
            </a:r>
          </a:p>
          <a:p>
            <a:pPr marL="400050" lvl="1" indent="0">
              <a:buNone/>
            </a:pPr>
            <a:r>
              <a:rPr lang="en-US" sz="2400" b="1" dirty="0"/>
              <a:t>Frequency</a:t>
            </a:r>
            <a:r>
              <a:rPr lang="en-US" sz="2400" b="1" dirty="0">
                <a:solidFill>
                  <a:srgbClr val="0000FB"/>
                </a:solidFill>
              </a:rPr>
              <a:t> </a:t>
            </a:r>
            <a:r>
              <a:rPr lang="en-US" sz="2400" dirty="0"/>
              <a:t>=</a:t>
            </a:r>
            <a:r>
              <a:rPr lang="en-US" sz="2400" b="1" dirty="0">
                <a:solidFill>
                  <a:srgbClr val="0000FB"/>
                </a:solidFill>
              </a:rPr>
              <a:t> </a:t>
            </a:r>
            <a:r>
              <a:rPr lang="en-US" sz="2400" dirty="0"/>
              <a:t>number of cycles per unit (period = cycle)</a:t>
            </a:r>
          </a:p>
          <a:p>
            <a:pPr marL="2035175" lvl="1" indent="-1635125">
              <a:buNone/>
            </a:pPr>
            <a:r>
              <a:rPr lang="en-US" sz="2400" dirty="0"/>
              <a:t>	=</a:t>
            </a:r>
            <a:r>
              <a:rPr lang="en-US" sz="2400" b="1" dirty="0">
                <a:solidFill>
                  <a:srgbClr val="0000FB"/>
                </a:solidFill>
              </a:rPr>
              <a:t> </a:t>
            </a:r>
            <a:r>
              <a:rPr lang="en-US" sz="2400" dirty="0"/>
              <a:t>1/period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A71896-4678-F748-AFC6-0B090FF03F4E}"/>
              </a:ext>
            </a:extLst>
          </p:cNvPr>
          <p:cNvSpPr txBox="1"/>
          <p:nvPr/>
        </p:nvSpPr>
        <p:spPr>
          <a:xfrm>
            <a:off x="6406661" y="5191166"/>
            <a:ext cx="2661139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/>
              <a:t>Period = 7 days = 168 hours</a:t>
            </a:r>
          </a:p>
        </p:txBody>
      </p:sp>
      <p:pic>
        <p:nvPicPr>
          <p:cNvPr id="13" name="Picture 5" descr="fig1.1.tif"/>
          <p:cNvPicPr>
            <a:picLocks noChangeAspect="1"/>
          </p:cNvPicPr>
          <p:nvPr/>
        </p:nvPicPr>
        <p:blipFill>
          <a:blip r:embed="rId3"/>
          <a:srcRect l="50000" b="12935"/>
          <a:stretch>
            <a:fillRect/>
          </a:stretch>
        </p:blipFill>
        <p:spPr bwMode="auto">
          <a:xfrm>
            <a:off x="527541" y="3139440"/>
            <a:ext cx="3116899" cy="2008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A71896-4678-F748-AFC6-0B090FF03F4E}"/>
              </a:ext>
            </a:extLst>
          </p:cNvPr>
          <p:cNvSpPr txBox="1"/>
          <p:nvPr/>
        </p:nvSpPr>
        <p:spPr>
          <a:xfrm>
            <a:off x="1031631" y="5191166"/>
            <a:ext cx="2355859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/>
              <a:t>Period = 12 months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A71896-4678-F748-AFC6-0B090FF03F4E}"/>
                  </a:ext>
                </a:extLst>
              </p:cNvPr>
              <p:cNvSpPr txBox="1"/>
              <p:nvPr/>
            </p:nvSpPr>
            <p:spPr>
              <a:xfrm>
                <a:off x="820615" y="5731374"/>
                <a:ext cx="2684585" cy="43999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600" dirty="0"/>
                  <a:t>Frequency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=.083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A71896-4678-F748-AFC6-0B090FF0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15" y="5731374"/>
                <a:ext cx="2684585" cy="439992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 descr="Image result for seasonal time seri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606" y="3289503"/>
            <a:ext cx="4459595" cy="18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0A71896-4678-F748-AFC6-0B090FF03F4E}"/>
              </a:ext>
            </a:extLst>
          </p:cNvPr>
          <p:cNvSpPr txBox="1"/>
          <p:nvPr/>
        </p:nvSpPr>
        <p:spPr>
          <a:xfrm>
            <a:off x="4273881" y="5191166"/>
            <a:ext cx="1933489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/>
              <a:t>Period = 24 hours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A71896-4678-F748-AFC6-0B090FF03F4E}"/>
                  </a:ext>
                </a:extLst>
              </p:cNvPr>
              <p:cNvSpPr txBox="1"/>
              <p:nvPr/>
            </p:nvSpPr>
            <p:spPr>
              <a:xfrm>
                <a:off x="4051416" y="5731374"/>
                <a:ext cx="2577984" cy="43999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600" dirty="0"/>
                  <a:t>Frequency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 .0146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A71896-4678-F748-AFC6-0B090FF0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416" y="5731374"/>
                <a:ext cx="2577984" cy="439992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A71896-4678-F748-AFC6-0B090FF03F4E}"/>
                  </a:ext>
                </a:extLst>
              </p:cNvPr>
              <p:cNvSpPr txBox="1"/>
              <p:nvPr/>
            </p:nvSpPr>
            <p:spPr>
              <a:xfrm>
                <a:off x="6575763" y="5730541"/>
                <a:ext cx="2343699" cy="44165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600" dirty="0"/>
                  <a:t>Frequency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168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 .006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A71896-4678-F748-AFC6-0B090FF0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763" y="5730541"/>
                <a:ext cx="2343699" cy="441659"/>
              </a:xfrm>
              <a:prstGeom prst="rect">
                <a:avLst/>
              </a:prstGeom>
              <a:blipFill>
                <a:blip r:embed="rId7"/>
                <a:stretch>
                  <a:fillRect l="-1302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61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6" grpId="0" build="p"/>
      <p:bldP spid="12" grpId="0"/>
      <p:bldP spid="14" grpId="0"/>
      <p:bldP spid="21" grpId="0"/>
      <p:bldP spid="23" grpId="0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4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332849"/>
              </p:ext>
            </p:extLst>
          </p:nvPr>
        </p:nvGraphicFramePr>
        <p:xfrm>
          <a:off x="1905000" y="2655277"/>
          <a:ext cx="845527" cy="65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1" name="Graph Sheet" r:id="rId4" imgW="3352680" imgH="2590560" progId="SPLUSGraphSheetFileType">
                  <p:embed/>
                </p:oleObj>
              </mc:Choice>
              <mc:Fallback>
                <p:oleObj name="Graph Sheet" r:id="rId4" imgW="3352680" imgH="2590560" progId="SPLUSGraphSheetFileType">
                  <p:embed/>
                  <p:pic>
                    <p:nvPicPr>
                      <p:cNvPr id="20684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655277"/>
                        <a:ext cx="845527" cy="65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4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815643"/>
              </p:ext>
            </p:extLst>
          </p:nvPr>
        </p:nvGraphicFramePr>
        <p:xfrm>
          <a:off x="1905000" y="3640016"/>
          <a:ext cx="845527" cy="65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2" name="Graph Sheet" r:id="rId6" imgW="3352680" imgH="2590560" progId="SPLUSGraphSheetFileType">
                  <p:embed/>
                </p:oleObj>
              </mc:Choice>
              <mc:Fallback>
                <p:oleObj name="Graph Sheet" r:id="rId6" imgW="3352680" imgH="2590560" progId="SPLUSGraphSheetFileType">
                  <p:embed/>
                  <p:pic>
                    <p:nvPicPr>
                      <p:cNvPr id="20684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640016"/>
                        <a:ext cx="845527" cy="65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4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313994"/>
              </p:ext>
            </p:extLst>
          </p:nvPr>
        </p:nvGraphicFramePr>
        <p:xfrm>
          <a:off x="1905000" y="5257800"/>
          <a:ext cx="845526" cy="65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3" name="Graph Sheet" r:id="rId8" imgW="3352680" imgH="2590560" progId="SPLUSGraphSheetFileType">
                  <p:embed/>
                </p:oleObj>
              </mc:Choice>
              <mc:Fallback>
                <p:oleObj name="Graph Sheet" r:id="rId8" imgW="3352680" imgH="2590560" progId="SPLUSGraphSheetFileType">
                  <p:embed/>
                  <p:pic>
                    <p:nvPicPr>
                      <p:cNvPr id="20684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257800"/>
                        <a:ext cx="845526" cy="65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Rectangle 6"/>
          <p:cNvSpPr>
            <a:spLocks noChangeArrowheads="1"/>
          </p:cNvSpPr>
          <p:nvPr/>
        </p:nvSpPr>
        <p:spPr bwMode="auto">
          <a:xfrm>
            <a:off x="353159" y="2866292"/>
            <a:ext cx="6469673" cy="3235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4992" tIns="42497" rIns="84992" bIns="42497" anchor="ctr"/>
          <a:lstStyle/>
          <a:p>
            <a:pPr>
              <a:spcBef>
                <a:spcPts val="600"/>
              </a:spcBef>
            </a:pPr>
            <a:endParaRPr lang="en-US" sz="2400" dirty="0"/>
          </a:p>
        </p:txBody>
      </p:sp>
      <p:sp>
        <p:nvSpPr>
          <p:cNvPr id="2068487" name="Text Box 7"/>
          <p:cNvSpPr txBox="1">
            <a:spLocks noChangeArrowheads="1"/>
          </p:cNvSpPr>
          <p:nvPr/>
        </p:nvSpPr>
        <p:spPr bwMode="auto">
          <a:xfrm>
            <a:off x="633046" y="1915257"/>
            <a:ext cx="7033846" cy="399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Times New Roman" pitchFamily="18" charset="0"/>
              </a:rPr>
              <a:t>sin</a:t>
            </a:r>
            <a:r>
              <a:rPr lang="en-US" sz="2400" i="1" dirty="0">
                <a:latin typeface="Times New Roman" pitchFamily="18" charset="0"/>
              </a:rPr>
              <a:t>t				   </a:t>
            </a:r>
            <a:r>
              <a:rPr lang="en-US" sz="2400" dirty="0">
                <a:latin typeface="Times New Roman" pitchFamily="18" charset="0"/>
              </a:rPr>
              <a:t>2</a:t>
            </a:r>
            <a:r>
              <a:rPr lang="en-US" sz="2400" i="1" dirty="0">
                <a:latin typeface="Times New Roman" pitchFamily="18" charset="0"/>
                <a:sym typeface="Symbol" pitchFamily="18" charset="2"/>
              </a:rPr>
              <a:t></a:t>
            </a:r>
            <a:r>
              <a:rPr lang="en-US" sz="2400" dirty="0">
                <a:latin typeface="Times New Roman" pitchFamily="18" charset="0"/>
              </a:rPr>
              <a:t> 		     1/(2</a:t>
            </a:r>
            <a:r>
              <a:rPr lang="en-US" sz="2400" i="1" dirty="0">
                <a:latin typeface="Times New Roman" pitchFamily="18" charset="0"/>
                <a:sym typeface="Symbol" pitchFamily="18" charset="2"/>
              </a:rPr>
              <a:t></a:t>
            </a:r>
            <a:r>
              <a:rPr lang="en-US" sz="2400" dirty="0">
                <a:latin typeface="Times New Roman" pitchFamily="18" charset="0"/>
                <a:sym typeface="Symbol" pitchFamily="18" charset="2"/>
              </a:rPr>
              <a:t>)</a:t>
            </a:r>
            <a:endParaRPr lang="en-US" sz="2800" dirty="0">
              <a:sym typeface="Symbol" pitchFamily="18" charset="2"/>
            </a:endParaRPr>
          </a:p>
        </p:txBody>
      </p:sp>
      <p:sp>
        <p:nvSpPr>
          <p:cNvPr id="2068488" name="Text Box 8"/>
          <p:cNvSpPr txBox="1">
            <a:spLocks noChangeArrowheads="1"/>
          </p:cNvSpPr>
          <p:nvPr/>
        </p:nvSpPr>
        <p:spPr bwMode="auto">
          <a:xfrm>
            <a:off x="633046" y="5468816"/>
            <a:ext cx="7174523" cy="399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Times New Roman" pitchFamily="18" charset="0"/>
              </a:rPr>
              <a:t>sin2</a:t>
            </a:r>
            <a:r>
              <a:rPr lang="en-US" sz="2400" i="1" dirty="0">
                <a:latin typeface="Symbol" pitchFamily="18" charset="2"/>
              </a:rPr>
              <a:t>p</a:t>
            </a:r>
            <a:r>
              <a:rPr lang="en-US" sz="1200" i="1" dirty="0">
                <a:latin typeface="Symbol" pitchFamily="18" charset="2"/>
              </a:rPr>
              <a:t> </a:t>
            </a:r>
            <a:r>
              <a:rPr lang="en-US" sz="2400" i="1" dirty="0">
                <a:latin typeface="Times New Roman" pitchFamily="18" charset="0"/>
              </a:rPr>
              <a:t>ft				   </a:t>
            </a:r>
            <a:r>
              <a:rPr lang="en-US" sz="2400" dirty="0">
                <a:latin typeface="Times New Roman" pitchFamily="18" charset="0"/>
              </a:rPr>
              <a:t>1</a:t>
            </a:r>
            <a:r>
              <a:rPr lang="en-US" sz="2400" i="1" dirty="0">
                <a:latin typeface="Times New Roman" pitchFamily="18" charset="0"/>
              </a:rPr>
              <a:t>/f	 	          f</a:t>
            </a:r>
            <a:endParaRPr lang="en-US" sz="2800" dirty="0"/>
          </a:p>
        </p:txBody>
      </p:sp>
      <p:sp>
        <p:nvSpPr>
          <p:cNvPr id="2068489" name="Text Box 9"/>
          <p:cNvSpPr txBox="1">
            <a:spLocks noChangeArrowheads="1"/>
          </p:cNvSpPr>
          <p:nvPr/>
        </p:nvSpPr>
        <p:spPr bwMode="auto">
          <a:xfrm>
            <a:off x="633046" y="2936631"/>
            <a:ext cx="7033846" cy="399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Times New Roman" pitchFamily="18" charset="0"/>
              </a:rPr>
              <a:t>sin2</a:t>
            </a:r>
            <a:r>
              <a:rPr lang="en-US" sz="2400" i="1" dirty="0">
                <a:latin typeface="Symbol" pitchFamily="18" charset="2"/>
              </a:rPr>
              <a:t>p</a:t>
            </a:r>
            <a:r>
              <a:rPr lang="en-US" sz="400" i="1" dirty="0">
                <a:latin typeface="Symbol" pitchFamily="18" charset="2"/>
              </a:rPr>
              <a:t> </a:t>
            </a:r>
            <a:r>
              <a:rPr lang="en-US" sz="2400" i="1" dirty="0">
                <a:latin typeface="Times New Roman" pitchFamily="18" charset="0"/>
              </a:rPr>
              <a:t>t			                </a:t>
            </a:r>
            <a:r>
              <a:rPr lang="en-US" sz="2400" dirty="0">
                <a:latin typeface="Times New Roman" pitchFamily="18" charset="0"/>
              </a:rPr>
              <a:t>1  		        1</a:t>
            </a:r>
            <a:endParaRPr lang="en-US" sz="2800" dirty="0"/>
          </a:p>
        </p:txBody>
      </p:sp>
      <p:sp>
        <p:nvSpPr>
          <p:cNvPr id="2068490" name="Text Box 10"/>
          <p:cNvSpPr txBox="1">
            <a:spLocks noChangeArrowheads="1"/>
          </p:cNvSpPr>
          <p:nvPr/>
        </p:nvSpPr>
        <p:spPr bwMode="auto">
          <a:xfrm>
            <a:off x="633046" y="3884734"/>
            <a:ext cx="7035312" cy="399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Times New Roman" pitchFamily="18" charset="0"/>
              </a:rPr>
              <a:t>sin2</a:t>
            </a:r>
            <a:r>
              <a:rPr lang="en-US" sz="2400" i="1" dirty="0">
                <a:latin typeface="Symbol" pitchFamily="18" charset="2"/>
              </a:rPr>
              <a:t>p</a:t>
            </a:r>
            <a:r>
              <a:rPr lang="en-US" sz="1050" dirty="0">
                <a:latin typeface="Symbol" pitchFamily="18" charset="2"/>
              </a:rPr>
              <a:t> </a:t>
            </a:r>
            <a:r>
              <a:rPr lang="en-US" sz="2400" dirty="0">
                <a:latin typeface="Symbol" pitchFamily="18" charset="2"/>
              </a:rPr>
              <a:t>2</a:t>
            </a:r>
            <a:r>
              <a:rPr lang="en-US" sz="2400" i="1" dirty="0">
                <a:latin typeface="Times New Roman" pitchFamily="18" charset="0"/>
              </a:rPr>
              <a:t>t			    </a:t>
            </a:r>
            <a:r>
              <a:rPr lang="en-US" sz="2400" dirty="0">
                <a:latin typeface="Times New Roman" pitchFamily="18" charset="0"/>
              </a:rPr>
              <a:t>1/2 		        2</a:t>
            </a:r>
            <a:endParaRPr lang="en-US" sz="2800" dirty="0"/>
          </a:p>
        </p:txBody>
      </p:sp>
      <p:graphicFrame>
        <p:nvGraphicFramePr>
          <p:cNvPr id="206849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91686"/>
              </p:ext>
            </p:extLst>
          </p:nvPr>
        </p:nvGraphicFramePr>
        <p:xfrm>
          <a:off x="1905000" y="1740877"/>
          <a:ext cx="845526" cy="65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4" name="Graph Sheet" r:id="rId10" imgW="3352680" imgH="2590560" progId="SPLUSGraphSheetFileType">
                  <p:embed/>
                </p:oleObj>
              </mc:Choice>
              <mc:Fallback>
                <p:oleObj name="Graph Sheet" r:id="rId10" imgW="3352680" imgH="2590560" progId="SPLUSGraphSheetFileType">
                  <p:embed/>
                  <p:pic>
                    <p:nvPicPr>
                      <p:cNvPr id="206849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740877"/>
                        <a:ext cx="845526" cy="65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492" name="Text Box 12"/>
          <p:cNvSpPr txBox="1">
            <a:spLocks noChangeArrowheads="1"/>
          </p:cNvSpPr>
          <p:nvPr/>
        </p:nvSpPr>
        <p:spPr bwMode="auto">
          <a:xfrm>
            <a:off x="1828800" y="3280998"/>
            <a:ext cx="914400" cy="142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923" dirty="0"/>
              <a:t>0                 1</a:t>
            </a:r>
          </a:p>
        </p:txBody>
      </p:sp>
      <p:sp>
        <p:nvSpPr>
          <p:cNvPr id="2068493" name="Text Box 13"/>
          <p:cNvSpPr txBox="1">
            <a:spLocks noChangeArrowheads="1"/>
          </p:cNvSpPr>
          <p:nvPr/>
        </p:nvSpPr>
        <p:spPr bwMode="auto">
          <a:xfrm>
            <a:off x="1905000" y="2373924"/>
            <a:ext cx="990600" cy="142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923" dirty="0"/>
              <a:t>0                 2</a:t>
            </a:r>
            <a:r>
              <a:rPr lang="en-US" sz="923" dirty="0">
                <a:sym typeface="Symbol" pitchFamily="18" charset="2"/>
              </a:rPr>
              <a:t></a:t>
            </a:r>
            <a:endParaRPr lang="en-US" sz="923" dirty="0"/>
          </a:p>
        </p:txBody>
      </p:sp>
      <p:sp>
        <p:nvSpPr>
          <p:cNvPr id="2068494" name="Text Box 14"/>
          <p:cNvSpPr txBox="1">
            <a:spLocks noChangeArrowheads="1"/>
          </p:cNvSpPr>
          <p:nvPr/>
        </p:nvSpPr>
        <p:spPr bwMode="auto">
          <a:xfrm>
            <a:off x="1828800" y="4202724"/>
            <a:ext cx="914400" cy="142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923" dirty="0"/>
              <a:t>0                  1</a:t>
            </a:r>
          </a:p>
        </p:txBody>
      </p:sp>
      <p:sp>
        <p:nvSpPr>
          <p:cNvPr id="2068495" name="Text Box 15"/>
          <p:cNvSpPr txBox="1">
            <a:spLocks noChangeArrowheads="1"/>
          </p:cNvSpPr>
          <p:nvPr/>
        </p:nvSpPr>
        <p:spPr bwMode="auto">
          <a:xfrm>
            <a:off x="1905000" y="5820509"/>
            <a:ext cx="990600" cy="142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923" dirty="0"/>
              <a:t>0                 1/</a:t>
            </a:r>
            <a:r>
              <a:rPr lang="en-US" sz="923" i="1" dirty="0"/>
              <a:t>f</a:t>
            </a:r>
            <a:endParaRPr lang="en-US" sz="923" dirty="0"/>
          </a:p>
        </p:txBody>
      </p:sp>
      <p:sp>
        <p:nvSpPr>
          <p:cNvPr id="8209" name="Text Box 16"/>
          <p:cNvSpPr txBox="1">
            <a:spLocks noChangeArrowheads="1"/>
          </p:cNvSpPr>
          <p:nvPr/>
        </p:nvSpPr>
        <p:spPr bwMode="auto">
          <a:xfrm>
            <a:off x="2391508" y="1459525"/>
            <a:ext cx="64711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                      Period            Frequency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AF853C-31E0-0941-8BCC-F229673FCB43}"/>
              </a:ext>
            </a:extLst>
          </p:cNvPr>
          <p:cNvSpPr txBox="1"/>
          <p:nvPr/>
        </p:nvSpPr>
        <p:spPr>
          <a:xfrm rot="5400000">
            <a:off x="2180530" y="4636715"/>
            <a:ext cx="511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65D525-2959-8246-9EB1-649E4AA41F54}"/>
              </a:ext>
            </a:extLst>
          </p:cNvPr>
          <p:cNvSpPr txBox="1"/>
          <p:nvPr/>
        </p:nvSpPr>
        <p:spPr>
          <a:xfrm rot="5400000">
            <a:off x="965796" y="4636716"/>
            <a:ext cx="511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179699-7B48-B346-B1FA-ABFE761B692C}"/>
              </a:ext>
            </a:extLst>
          </p:cNvPr>
          <p:cNvSpPr txBox="1"/>
          <p:nvPr/>
        </p:nvSpPr>
        <p:spPr>
          <a:xfrm rot="5400000">
            <a:off x="4742579" y="4636715"/>
            <a:ext cx="511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2EC79-2985-E64A-80FA-322F3ECB6BEE}"/>
              </a:ext>
            </a:extLst>
          </p:cNvPr>
          <p:cNvSpPr txBox="1"/>
          <p:nvPr/>
        </p:nvSpPr>
        <p:spPr>
          <a:xfrm rot="5400000">
            <a:off x="6828730" y="4636715"/>
            <a:ext cx="511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Frequency Terminology</a:t>
            </a:r>
          </a:p>
        </p:txBody>
      </p:sp>
    </p:spTree>
    <p:extLst>
      <p:ext uri="{BB962C8B-B14F-4D97-AF65-F5344CB8AC3E}">
        <p14:creationId xmlns:p14="http://schemas.microsoft.com/office/powerpoint/2010/main" val="272342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487" grpId="0"/>
      <p:bldP spid="2068488" grpId="0"/>
      <p:bldP spid="2068489" grpId="0"/>
      <p:bldP spid="2068490" grpId="0"/>
      <p:bldP spid="2068492" grpId="0"/>
      <p:bldP spid="2068493" grpId="0"/>
      <p:bldP spid="2068494" grpId="0"/>
      <p:bldP spid="2068495" grpId="0"/>
      <p:bldP spid="2" grpId="0"/>
      <p:bldP spid="18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92" dirty="0"/>
              <a:t>Period and Frequency of Sin and Cos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46585" y="1248509"/>
                <a:ext cx="316523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Consider: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𝐵𝑡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585" y="1248509"/>
                <a:ext cx="3165231" cy="830997"/>
              </a:xfrm>
              <a:prstGeom prst="rect">
                <a:avLst/>
              </a:prstGeom>
              <a:blipFill>
                <a:blip r:embed="rId2"/>
                <a:stretch>
                  <a:fillRect l="-2390" t="-4478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46585" y="2373923"/>
                <a:ext cx="3165231" cy="1139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Period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sz="2400" dirty="0"/>
              </a:p>
              <a:p>
                <a:r>
                  <a:rPr lang="en-US" sz="2400" dirty="0"/>
                  <a:t>Frequency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585" y="2373923"/>
                <a:ext cx="3165231" cy="1139158"/>
              </a:xfrm>
              <a:prstGeom prst="rect">
                <a:avLst/>
              </a:prstGeom>
              <a:blipFill>
                <a:blip r:embed="rId3"/>
                <a:stretch>
                  <a:fillRect l="-2390"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3386" y="3851031"/>
                <a:ext cx="3516923" cy="2246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Example:</a:t>
                </a:r>
              </a:p>
              <a:p>
                <a:pPr algn="ctr"/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Period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algn="ctr"/>
                <a:r>
                  <a:rPr lang="en-US" sz="2400" dirty="0"/>
                  <a:t>Frequency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=.159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6" y="3851031"/>
                <a:ext cx="3516923" cy="2246192"/>
              </a:xfrm>
              <a:prstGeom prst="rect">
                <a:avLst/>
              </a:prstGeom>
              <a:blipFill rotWithShape="0">
                <a:blip r:embed="rId4"/>
                <a:stretch>
                  <a:fillRect t="-1902" b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83015" y="3789637"/>
                <a:ext cx="3903785" cy="2313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Example:</a:t>
                </a:r>
              </a:p>
              <a:p>
                <a:pPr algn="ctr"/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(.19)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Period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(.19)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.19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=5.26</m:t>
                    </m:r>
                  </m:oMath>
                </a14:m>
                <a:endParaRPr lang="en-US" sz="2400" dirty="0"/>
              </a:p>
              <a:p>
                <a:pPr algn="ctr"/>
                <a:r>
                  <a:rPr lang="en-US" sz="2400" dirty="0"/>
                  <a:t>Frequency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(.19)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=.19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5" y="3789637"/>
                <a:ext cx="3903785" cy="2313005"/>
              </a:xfrm>
              <a:prstGeom prst="rect">
                <a:avLst/>
              </a:prstGeom>
              <a:blipFill rotWithShape="0">
                <a:blip r:embed="rId5"/>
                <a:stretch>
                  <a:fillRect l="-1719" t="-1847" b="-1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743200" y="6229806"/>
            <a:ext cx="3235569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2" dirty="0"/>
              <a:t>* Similar result for cos</a:t>
            </a:r>
          </a:p>
        </p:txBody>
      </p:sp>
    </p:spTree>
    <p:extLst>
      <p:ext uri="{BB962C8B-B14F-4D97-AF65-F5344CB8AC3E}">
        <p14:creationId xmlns:p14="http://schemas.microsoft.com/office/powerpoint/2010/main" val="189030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25230" y="1196415"/>
                <a:ext cx="7737231" cy="440120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Segment 2: 2.2 Instructor Concept Check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Consider the function and corresponding realization: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(.17)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ea typeface="Cambria Math" panose="02040503050406030204" pitchFamily="18" charset="0"/>
                  </a:rPr>
                  <a:t>What is the </a:t>
                </a:r>
                <a:r>
                  <a:rPr lang="en-US" sz="2200" i="1" dirty="0">
                    <a:ea typeface="Cambria Math" panose="02040503050406030204" pitchFamily="18" charset="0"/>
                  </a:rPr>
                  <a:t>B</a:t>
                </a:r>
                <a:r>
                  <a:rPr lang="en-US" sz="2200" dirty="0">
                    <a:ea typeface="Cambria Math" panose="02040503050406030204" pitchFamily="18" charset="0"/>
                  </a:rPr>
                  <a:t>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ea typeface="Cambria Math" panose="02040503050406030204" pitchFamily="18" charset="0"/>
                  </a:rPr>
                  <a:t>What is the period?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ea typeface="Cambria Math" panose="02040503050406030204" pitchFamily="18" charset="0"/>
                  </a:rPr>
                  <a:t>What is the frequency?</a:t>
                </a:r>
                <a:r>
                  <a:rPr lang="en-US" sz="2200" dirty="0"/>
                  <a:t> </a:t>
                </a:r>
                <a:endParaRPr lang="en-US" sz="2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30" y="1196415"/>
                <a:ext cx="7737231" cy="4401205"/>
              </a:xfrm>
              <a:prstGeom prst="rect">
                <a:avLst/>
              </a:prstGeom>
              <a:blipFill rotWithShape="0">
                <a:blip r:embed="rId2"/>
                <a:stretch>
                  <a:fillRect l="-1261" t="-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A4571BC-B336-FF40-A591-E56E7C1FE1AC}"/>
                  </a:ext>
                </a:extLst>
              </p:cNvPr>
              <p:cNvSpPr/>
              <p:nvPr/>
            </p:nvSpPr>
            <p:spPr>
              <a:xfrm>
                <a:off x="6720840" y="1152517"/>
                <a:ext cx="2079159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𝐵𝑡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A4571BC-B336-FF40-A591-E56E7C1FE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840" y="1152517"/>
                <a:ext cx="207915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9425354" y="3780692"/>
            <a:ext cx="8229600" cy="105507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relating the function to period and frequency with actual realizations and instructor prompted response.</a:t>
            </a:r>
          </a:p>
        </p:txBody>
      </p:sp>
    </p:spTree>
    <p:extLst>
      <p:ext uri="{BB962C8B-B14F-4D97-AF65-F5344CB8AC3E}">
        <p14:creationId xmlns:p14="http://schemas.microsoft.com/office/powerpoint/2010/main" val="47820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25230" y="1196415"/>
                <a:ext cx="7737231" cy="47471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Segment 2: 2.2 Instructor Concept Check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Consider the function and corresponding realization: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(.17)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ea typeface="Cambria Math" panose="02040503050406030204" pitchFamily="18" charset="0"/>
                  </a:rPr>
                  <a:t>What is the </a:t>
                </a:r>
                <a:r>
                  <a:rPr lang="en-US" sz="2200" i="1" dirty="0">
                    <a:ea typeface="Cambria Math" panose="02040503050406030204" pitchFamily="18" charset="0"/>
                  </a:rPr>
                  <a:t>B</a:t>
                </a:r>
                <a:r>
                  <a:rPr lang="en-US" sz="2200" dirty="0">
                    <a:ea typeface="Cambria Math" panose="02040503050406030204" pitchFamily="18" charset="0"/>
                  </a:rPr>
                  <a:t>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ea typeface="Cambria Math" panose="02040503050406030204" pitchFamily="18" charset="0"/>
                  </a:rPr>
                  <a:t>What is the frequency?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/>
                  <a:t> </a:t>
                </a:r>
                <a:endParaRPr lang="en-US" sz="22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ea typeface="Cambria Math" panose="02040503050406030204" pitchFamily="18" charset="0"/>
                  </a:rPr>
                  <a:t>What is the period?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30" y="1196415"/>
                <a:ext cx="7737231" cy="4747185"/>
              </a:xfrm>
              <a:prstGeom prst="rect">
                <a:avLst/>
              </a:prstGeom>
              <a:blipFill>
                <a:blip r:embed="rId4"/>
                <a:stretch>
                  <a:fillRect l="-1148" t="-800" b="-9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9425354" y="3780692"/>
            <a:ext cx="8229600" cy="105507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relating the function to period and frequency with actual realizations and instructor prompted response.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A4571BC-B336-FF40-A591-E56E7C1FE1AC}"/>
                  </a:ext>
                </a:extLst>
              </p:cNvPr>
              <p:cNvSpPr/>
              <p:nvPr/>
            </p:nvSpPr>
            <p:spPr>
              <a:xfrm>
                <a:off x="6720840" y="1152517"/>
                <a:ext cx="2079159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𝐵𝑡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A4571BC-B336-FF40-A591-E56E7C1FE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840" y="1152517"/>
                <a:ext cx="207915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0431DC6-F0D0-774E-9708-DAB86A73164A}"/>
                  </a:ext>
                </a:extLst>
              </p:cNvPr>
              <p:cNvSpPr/>
              <p:nvPr/>
            </p:nvSpPr>
            <p:spPr>
              <a:xfrm>
                <a:off x="2590800" y="4275100"/>
                <a:ext cx="1015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(.17)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0431DC6-F0D0-774E-9708-DAB86A7316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275100"/>
                <a:ext cx="101515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5BB610-62E9-DB4A-9BA8-8C002827A5EF}"/>
                  </a:ext>
                </a:extLst>
              </p:cNvPr>
              <p:cNvSpPr/>
              <p:nvPr/>
            </p:nvSpPr>
            <p:spPr>
              <a:xfrm>
                <a:off x="3605950" y="4915261"/>
                <a:ext cx="2191113" cy="629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.17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=.17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5BB610-62E9-DB4A-9BA8-8C002827A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950" y="4915261"/>
                <a:ext cx="2191113" cy="629916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6D4743-2CF7-044B-97DD-78D072F011AA}"/>
                  </a:ext>
                </a:extLst>
              </p:cNvPr>
              <p:cNvSpPr/>
              <p:nvPr/>
            </p:nvSpPr>
            <p:spPr>
              <a:xfrm>
                <a:off x="3165994" y="5816006"/>
                <a:ext cx="3894977" cy="515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.17</m:t>
                            </m:r>
                          </m:e>
                        </m:d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.17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𝐹𝑟𝑒𝑞𝑢𝑒𝑛𝑐𝑦</m:t>
                        </m:r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=5.88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6D4743-2CF7-044B-97DD-78D072F01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994" y="5816006"/>
                <a:ext cx="3894977" cy="515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81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61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Screencast for Composite Sine Function with </a:t>
            </a:r>
            <a:r>
              <a:rPr lang="en-US" i="1" dirty="0"/>
              <a:t>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258F99-26AF-B541-B759-1E7DAAA93A33}"/>
              </a:ext>
            </a:extLst>
          </p:cNvPr>
          <p:cNvSpPr/>
          <p:nvPr/>
        </p:nvSpPr>
        <p:spPr>
          <a:xfrm>
            <a:off x="242047" y="6967911"/>
            <a:ext cx="83304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https://docs.google.com/document/d/1sMA_x5Y7NUsNSjrmwLR09mGl-MD9s6csevmpBS367Wo/edit?usp=sharing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22082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/>
              <a:t>A Series Containing Several Cycles </a:t>
            </a:r>
          </a:p>
        </p:txBody>
      </p:sp>
      <p:sp>
        <p:nvSpPr>
          <p:cNvPr id="2204676" name="Rectangle 4"/>
          <p:cNvSpPr>
            <a:spLocks noChangeArrowheads="1"/>
          </p:cNvSpPr>
          <p:nvPr/>
        </p:nvSpPr>
        <p:spPr bwMode="auto">
          <a:xfrm>
            <a:off x="457200" y="4666342"/>
            <a:ext cx="2356338" cy="1055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sz="2954" b="1" dirty="0"/>
              <a:t>Question:</a:t>
            </a:r>
          </a:p>
        </p:txBody>
      </p:sp>
      <p:sp>
        <p:nvSpPr>
          <p:cNvPr id="2204677" name="Text Box 5"/>
          <p:cNvSpPr txBox="1">
            <a:spLocks noChangeArrowheads="1"/>
          </p:cNvSpPr>
          <p:nvPr/>
        </p:nvSpPr>
        <p:spPr bwMode="auto">
          <a:xfrm>
            <a:off x="457200" y="5510404"/>
            <a:ext cx="5838092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215" dirty="0"/>
              <a:t>What cycles are present in the data 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02" y="1575639"/>
            <a:ext cx="4119996" cy="29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5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4676" grpId="0"/>
      <p:bldP spid="220467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Actual Data Are a Sum of:</a:t>
            </a:r>
          </a:p>
        </p:txBody>
      </p:sp>
      <p:sp>
        <p:nvSpPr>
          <p:cNvPr id="2208771" name="Rectangle 3"/>
          <p:cNvSpPr>
            <a:spLocks noChangeArrowheads="1"/>
          </p:cNvSpPr>
          <p:nvPr/>
        </p:nvSpPr>
        <p:spPr bwMode="auto">
          <a:xfrm>
            <a:off x="1758462" y="1107831"/>
            <a:ext cx="2180492" cy="35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4992" tIns="42497" rIns="84992" bIns="42497" anchor="ctr">
            <a:noAutofit/>
          </a:bodyPr>
          <a:lstStyle/>
          <a:p>
            <a:pPr algn="ctr" eaLnBrk="0" hangingPunct="0">
              <a:spcBef>
                <a:spcPts val="600"/>
              </a:spcBef>
            </a:pPr>
            <a:r>
              <a:rPr lang="en-US" sz="1662" dirty="0"/>
              <a:t>Cycle length 40 (freq. = 1/40)</a:t>
            </a:r>
          </a:p>
        </p:txBody>
      </p:sp>
      <p:sp>
        <p:nvSpPr>
          <p:cNvPr id="2208772" name="Rectangle 4"/>
          <p:cNvSpPr>
            <a:spLocks noChangeArrowheads="1"/>
          </p:cNvSpPr>
          <p:nvPr/>
        </p:nvSpPr>
        <p:spPr bwMode="auto">
          <a:xfrm>
            <a:off x="5344257" y="1107831"/>
            <a:ext cx="2463312" cy="35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4992" tIns="42497" rIns="84992" bIns="42497" anchor="ctr">
            <a:noAutofit/>
          </a:bodyPr>
          <a:lstStyle/>
          <a:p>
            <a:pPr algn="ctr" eaLnBrk="0" hangingPunct="0">
              <a:spcBef>
                <a:spcPts val="600"/>
              </a:spcBef>
            </a:pPr>
            <a:r>
              <a:rPr lang="en-US" sz="1662" dirty="0"/>
              <a:t>Cycle length 10 (freq. = 1/10)</a:t>
            </a:r>
          </a:p>
        </p:txBody>
      </p:sp>
      <p:sp>
        <p:nvSpPr>
          <p:cNvPr id="2208773" name="Rectangle 5"/>
          <p:cNvSpPr>
            <a:spLocks noChangeArrowheads="1"/>
          </p:cNvSpPr>
          <p:nvPr/>
        </p:nvSpPr>
        <p:spPr bwMode="auto">
          <a:xfrm>
            <a:off x="1688123" y="3921369"/>
            <a:ext cx="2321169" cy="281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4992" tIns="42497" rIns="84992" bIns="42497" anchor="ctr">
            <a:noAutofit/>
          </a:bodyPr>
          <a:lstStyle/>
          <a:p>
            <a:pPr algn="ctr" eaLnBrk="0" hangingPunct="0">
              <a:spcBef>
                <a:spcPts val="600"/>
              </a:spcBef>
            </a:pPr>
            <a:r>
              <a:rPr lang="en-US" sz="1662" dirty="0"/>
              <a:t>Cycle length 6.67 (freq. = .15)</a:t>
            </a: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5486400" y="3921369"/>
            <a:ext cx="2321169" cy="281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4992" tIns="42497" rIns="84992" bIns="42497" anchor="ctr">
            <a:noAutofit/>
          </a:bodyPr>
          <a:lstStyle/>
          <a:p>
            <a:pPr algn="ctr" eaLnBrk="0" hangingPunct="0">
              <a:spcBef>
                <a:spcPts val="600"/>
              </a:spcBef>
            </a:pPr>
            <a:r>
              <a:rPr lang="en-US" sz="1662" dirty="0"/>
              <a:t>Sum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22" y="1459523"/>
            <a:ext cx="3303094" cy="22170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609" y="1499218"/>
            <a:ext cx="3235569" cy="22170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42" y="4236621"/>
            <a:ext cx="3376246" cy="22508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404" y="4248352"/>
            <a:ext cx="3094892" cy="22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8771" grpId="0"/>
      <p:bldP spid="2208772" grpId="0"/>
      <p:bldP spid="2208773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107971"/>
              </p:ext>
            </p:extLst>
          </p:nvPr>
        </p:nvGraphicFramePr>
        <p:xfrm>
          <a:off x="342900" y="1828800"/>
          <a:ext cx="8458200" cy="371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" name="Equation" r:id="rId4" imgW="7810200" imgH="342720" progId="Equation.DSMT4">
                  <p:embed/>
                </p:oleObj>
              </mc:Choice>
              <mc:Fallback>
                <p:oleObj name="Equation" r:id="rId4" imgW="7810200" imgH="34272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900" y="1828800"/>
                        <a:ext cx="8458200" cy="371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2611316" y="2819400"/>
            <a:ext cx="3921369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i="1" dirty="0"/>
              <a:t>t</a:t>
            </a:r>
            <a:r>
              <a:rPr lang="en-US" sz="2400" dirty="0"/>
              <a:t> = seq(1,100,length = 100)</a:t>
            </a:r>
          </a:p>
          <a:p>
            <a:pPr>
              <a:spcBef>
                <a:spcPts val="600"/>
              </a:spcBef>
            </a:pPr>
            <a:r>
              <a:rPr lang="en-US" sz="2400" i="1" dirty="0"/>
              <a:t>y</a:t>
            </a:r>
            <a:r>
              <a:rPr lang="en-US" sz="2400" dirty="0"/>
              <a:t>1 = sin(2*pi*.025*</a:t>
            </a:r>
            <a:r>
              <a:rPr lang="en-US" sz="2400" i="1" dirty="0"/>
              <a:t>t</a:t>
            </a:r>
            <a:r>
              <a:rPr lang="en-US" sz="2400" dirty="0"/>
              <a:t>)</a:t>
            </a:r>
          </a:p>
          <a:p>
            <a:pPr>
              <a:spcBef>
                <a:spcPts val="600"/>
              </a:spcBef>
            </a:pPr>
            <a:r>
              <a:rPr lang="en-US" sz="2400" i="1" dirty="0"/>
              <a:t>y</a:t>
            </a:r>
            <a:r>
              <a:rPr lang="en-US" sz="2400" dirty="0"/>
              <a:t>2 = sin(2*pi*.1*</a:t>
            </a:r>
            <a:r>
              <a:rPr lang="en-US" sz="2400" i="1" dirty="0"/>
              <a:t>t</a:t>
            </a:r>
            <a:r>
              <a:rPr lang="en-US" sz="2400" dirty="0"/>
              <a:t>+1)</a:t>
            </a:r>
          </a:p>
          <a:p>
            <a:pPr>
              <a:spcBef>
                <a:spcPts val="600"/>
              </a:spcBef>
            </a:pPr>
            <a:r>
              <a:rPr lang="en-US" sz="2400" i="1" dirty="0"/>
              <a:t>y</a:t>
            </a:r>
            <a:r>
              <a:rPr lang="en-US" sz="2400" dirty="0"/>
              <a:t>3 = sin(2*pi*.15*</a:t>
            </a:r>
            <a:r>
              <a:rPr lang="en-US" sz="2400" i="1" dirty="0"/>
              <a:t>t</a:t>
            </a:r>
            <a:r>
              <a:rPr lang="en-US" sz="2400" dirty="0"/>
              <a:t>+2.5)</a:t>
            </a:r>
          </a:p>
          <a:p>
            <a:pPr>
              <a:spcBef>
                <a:spcPts val="600"/>
              </a:spcBef>
            </a:pPr>
            <a:r>
              <a:rPr lang="en-US" sz="2400" i="1" dirty="0"/>
              <a:t>y</a:t>
            </a:r>
            <a:r>
              <a:rPr lang="en-US" sz="2400" dirty="0"/>
              <a:t>sum = </a:t>
            </a:r>
            <a:r>
              <a:rPr lang="en-US" sz="2400" i="1" dirty="0"/>
              <a:t>y</a:t>
            </a:r>
            <a:r>
              <a:rPr lang="en-US" sz="2400" dirty="0"/>
              <a:t>1+</a:t>
            </a:r>
            <a:r>
              <a:rPr lang="en-US" sz="2400" i="1" dirty="0"/>
              <a:t>y</a:t>
            </a:r>
            <a:r>
              <a:rPr lang="en-US" sz="2400" dirty="0"/>
              <a:t>2+</a:t>
            </a:r>
            <a:r>
              <a:rPr lang="en-US" sz="2400" i="1" dirty="0"/>
              <a:t>y</a:t>
            </a:r>
            <a:r>
              <a:rPr lang="en-US" sz="2400" dirty="0"/>
              <a:t>3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plot(</a:t>
            </a:r>
            <a:r>
              <a:rPr lang="en-US" sz="2400" i="1" dirty="0"/>
              <a:t>t,y</a:t>
            </a:r>
            <a:r>
              <a:rPr lang="en-US" sz="2400" dirty="0"/>
              <a:t>sum,type = "l")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Actual Signal Is the Sum</a:t>
            </a:r>
          </a:p>
        </p:txBody>
      </p:sp>
    </p:spTree>
    <p:extLst>
      <p:ext uri="{BB962C8B-B14F-4D97-AF65-F5344CB8AC3E}">
        <p14:creationId xmlns:p14="http://schemas.microsoft.com/office/powerpoint/2010/main" val="225394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06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99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Fundamental </a:t>
            </a:r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258F99-26AF-B541-B759-1E7DAAA93A33}"/>
              </a:ext>
            </a:extLst>
          </p:cNvPr>
          <p:cNvSpPr/>
          <p:nvPr/>
        </p:nvSpPr>
        <p:spPr>
          <a:xfrm>
            <a:off x="242047" y="6967911"/>
            <a:ext cx="83304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https://docs.google.com/document/d/1sMA_x5Y7NUsNSjrmwLR09mGl-MD9s6csevmpBS367Wo/edit?usp=sharing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192300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>
                <a:effectLst/>
              </a:rPr>
              <a:t>Fundamental Ideas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7E54F-1272-FE41-955B-6F2303ED9197}"/>
              </a:ext>
            </a:extLst>
          </p:cNvPr>
          <p:cNvSpPr txBox="1"/>
          <p:nvPr/>
        </p:nvSpPr>
        <p:spPr>
          <a:xfrm>
            <a:off x="9372600" y="4624754"/>
            <a:ext cx="689316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ADD PLOTS OF THESE EXAMPLES…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954" y="1107831"/>
            <a:ext cx="2698019" cy="1683726"/>
          </a:xfrm>
          <a:prstGeom prst="rect">
            <a:avLst/>
          </a:prstGeom>
        </p:spPr>
      </p:pic>
      <p:pic>
        <p:nvPicPr>
          <p:cNvPr id="6" name="Picture 5" descr="fig1.1.tif"/>
          <p:cNvPicPr>
            <a:picLocks noChangeAspect="1"/>
          </p:cNvPicPr>
          <p:nvPr/>
        </p:nvPicPr>
        <p:blipFill>
          <a:blip r:embed="rId3"/>
          <a:srcRect l="50000" b="12935"/>
          <a:stretch>
            <a:fillRect/>
          </a:stretch>
        </p:blipFill>
        <p:spPr bwMode="auto">
          <a:xfrm>
            <a:off x="439615" y="4732534"/>
            <a:ext cx="2461846" cy="1586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140" y="4732534"/>
            <a:ext cx="2541575" cy="1586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392" y="4732534"/>
            <a:ext cx="3180861" cy="16604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513277" y="5409986"/>
            <a:ext cx="4572000" cy="68884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1292" dirty="0"/>
              <a:t>&gt; plot(seq(1,1826,length = 1826),Store1Item1$sales,xlab = "Time", ylab = "Sales",cex.axis = 1.5, cex.lab = 1.5,type = "l",main = "Walmart Dishsoap </a:t>
            </a:r>
            <a:r>
              <a:rPr lang="en-US" sz="1292" dirty="0" err="1"/>
              <a:t>Sales",cex.main</a:t>
            </a:r>
            <a:r>
              <a:rPr lang="en-US" sz="1292" dirty="0"/>
              <a:t> = 1.5)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D073EA-DE2D-234B-86CB-6287BD2CE823}"/>
              </a:ext>
            </a:extLst>
          </p:cNvPr>
          <p:cNvSpPr txBox="1"/>
          <p:nvPr/>
        </p:nvSpPr>
        <p:spPr>
          <a:xfrm>
            <a:off x="6582937" y="6060559"/>
            <a:ext cx="153296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 dirty="0"/>
              <a:t>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D6AA8-9596-8541-9EE2-461EFF7AB4FD}"/>
              </a:ext>
            </a:extLst>
          </p:cNvPr>
          <p:cNvSpPr txBox="1"/>
          <p:nvPr/>
        </p:nvSpPr>
        <p:spPr>
          <a:xfrm>
            <a:off x="3592045" y="5983615"/>
            <a:ext cx="153296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 dirty="0"/>
              <a:t>Seconds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545123" y="160020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Many realizations are made up of various frequency components, while others do not have a frequency component.</a:t>
            </a:r>
          </a:p>
          <a:p>
            <a:pPr>
              <a:defRPr/>
            </a:pPr>
            <a:r>
              <a:rPr lang="en-US" sz="2400" dirty="0"/>
              <a:t>If we can discover</a:t>
            </a:r>
            <a:r>
              <a:rPr lang="en-US" sz="2400" dirty="0">
                <a:solidFill>
                  <a:srgbClr val="114FFB"/>
                </a:solidFill>
              </a:rPr>
              <a:t> </a:t>
            </a:r>
            <a:r>
              <a:rPr lang="en-US" sz="2400" dirty="0"/>
              <a:t>the </a:t>
            </a:r>
            <a:r>
              <a:rPr lang="en-US" sz="2400" i="1" dirty="0"/>
              <a:t>frequency content </a:t>
            </a:r>
            <a:r>
              <a:rPr lang="en-US" sz="2400" dirty="0"/>
              <a:t>of a set of data (or lack thereof), then we can better understand the process generating the data.</a:t>
            </a:r>
          </a:p>
          <a:p>
            <a:pPr lvl="1">
              <a:defRPr/>
            </a:pPr>
            <a:r>
              <a:rPr lang="en-US" sz="2000" dirty="0"/>
              <a:t>That is, better understand the physical process</a:t>
            </a:r>
          </a:p>
          <a:p>
            <a:pPr lvl="1">
              <a:defRPr/>
            </a:pPr>
            <a:r>
              <a:rPr lang="en-US" sz="2000" i="1" dirty="0"/>
              <a:t>Examples</a:t>
            </a:r>
            <a:r>
              <a:rPr lang="en-US" sz="2000" dirty="0"/>
              <a:t>: weather, heart beat, retail sales, and so on</a:t>
            </a:r>
            <a:br>
              <a:rPr lang="en-US" sz="2000" dirty="0"/>
            </a:b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6933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uiExpand="1" build="p" bldLvl="2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636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Representing Functions as Sines and Cosines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Fourier Expansion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258F99-26AF-B541-B759-1E7DAAA93A33}"/>
              </a:ext>
            </a:extLst>
          </p:cNvPr>
          <p:cNvSpPr/>
          <p:nvPr/>
        </p:nvSpPr>
        <p:spPr>
          <a:xfrm>
            <a:off x="242047" y="6967911"/>
            <a:ext cx="83304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https://docs.google.com/document/d/1sMA_x5Y7NUsNSjrmwLR09mGl-MD9s6csevmpBS367Wo/edit?usp=sharing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10702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Analysis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600201"/>
            <a:ext cx="8229600" cy="1600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decomposition of functions (usually depending on time) into a sum of sine and cosine terms</a:t>
            </a:r>
          </a:p>
        </p:txBody>
      </p:sp>
    </p:spTree>
    <p:extLst>
      <p:ext uri="{BB962C8B-B14F-4D97-AF65-F5344CB8AC3E}">
        <p14:creationId xmlns:p14="http://schemas.microsoft.com/office/powerpoint/2010/main" val="347090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Series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457200" y="1235984"/>
            <a:ext cx="8229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sym typeface="Symbol" pitchFamily="18" charset="2"/>
              </a:rPr>
              <a:t>F</a:t>
            </a:r>
            <a:r>
              <a:rPr lang="en-US" sz="2800" dirty="0"/>
              <a:t>or a broad class of functions: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457200" y="3124200"/>
            <a:ext cx="8229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/>
              <a:t>In the case where </a:t>
            </a:r>
            <a:r>
              <a:rPr lang="en-US" sz="2800" i="1" dirty="0">
                <a:latin typeface="Times New Roman" pitchFamily="18" charset="0"/>
              </a:rPr>
              <a:t>f</a:t>
            </a:r>
            <a:r>
              <a:rPr lang="en-US" sz="2800" i="1" dirty="0"/>
              <a:t> </a:t>
            </a:r>
            <a:r>
              <a:rPr lang="en-US" sz="2800" dirty="0"/>
              <a:t>is defined over </a:t>
            </a:r>
            <a:r>
              <a:rPr lang="en-US" sz="2800" dirty="0">
                <a:latin typeface="Times New Roman" pitchFamily="18" charset="0"/>
              </a:rPr>
              <a:t>[</a:t>
            </a:r>
            <a:r>
              <a:rPr lang="en-US" sz="2800" dirty="0">
                <a:latin typeface="Symbol" pitchFamily="18" charset="2"/>
              </a:rPr>
              <a:t>-</a:t>
            </a:r>
            <a:r>
              <a:rPr lang="en-US" sz="2800" i="1" dirty="0">
                <a:latin typeface="Symbol" pitchFamily="18" charset="2"/>
              </a:rPr>
              <a:t>p</a:t>
            </a:r>
            <a:r>
              <a:rPr lang="en-US" sz="2800" dirty="0">
                <a:latin typeface="Symbol" pitchFamily="18" charset="2"/>
              </a:rPr>
              <a:t>, </a:t>
            </a:r>
            <a:r>
              <a:rPr lang="en-US" sz="2800" i="1" dirty="0">
                <a:latin typeface="Symbol" pitchFamily="18" charset="2"/>
              </a:rPr>
              <a:t>p</a:t>
            </a:r>
            <a:r>
              <a:rPr lang="en-US" sz="2800" dirty="0">
                <a:latin typeface="Times New Roman" pitchFamily="18" charset="0"/>
                <a:sym typeface="Symbol" pitchFamily="18" charset="2"/>
              </a:rPr>
              <a:t>], </a:t>
            </a:r>
            <a:r>
              <a:rPr lang="en-US" sz="2800" dirty="0">
                <a:sym typeface="Symbol" pitchFamily="18" charset="2"/>
              </a:rPr>
              <a:t>the coefficients are given by:</a:t>
            </a:r>
            <a:endParaRPr lang="en-US" sz="2800" i="1" dirty="0">
              <a:sym typeface="Symbol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7EE270-4723-CE49-9992-16EF95872C94}"/>
                  </a:ext>
                </a:extLst>
              </p:cNvPr>
              <p:cNvSpPr txBox="1"/>
              <p:nvPr/>
            </p:nvSpPr>
            <p:spPr>
              <a:xfrm>
                <a:off x="1676400" y="1752600"/>
                <a:ext cx="5962466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𝑘𝑥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7EE270-4723-CE49-9992-16EF95872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752600"/>
                <a:ext cx="5962466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40C6D6-2D59-7048-9652-CFCC5D468E4E}"/>
                  </a:ext>
                </a:extLst>
              </p:cNvPr>
              <p:cNvSpPr txBox="1"/>
              <p:nvPr/>
            </p:nvSpPr>
            <p:spPr>
              <a:xfrm>
                <a:off x="1676400" y="4115599"/>
                <a:ext cx="5281831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=0,1,…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40C6D6-2D59-7048-9652-CFCC5D468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115599"/>
                <a:ext cx="5281831" cy="1080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F7CCA2-6D94-BA44-B44D-E3C702DFC9C0}"/>
                  </a:ext>
                </a:extLst>
              </p:cNvPr>
              <p:cNvSpPr txBox="1"/>
              <p:nvPr/>
            </p:nvSpPr>
            <p:spPr>
              <a:xfrm>
                <a:off x="1676400" y="5279963"/>
                <a:ext cx="5223994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=0,1,…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F7CCA2-6D94-BA44-B44D-E3C702DFC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5279963"/>
                <a:ext cx="5223994" cy="1080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75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dirty="0"/>
              <a:t>Example: Fourier Expansion for </a:t>
            </a:r>
            <a:r>
              <a:rPr lang="en-US" sz="3600" i="1" dirty="0">
                <a:latin typeface="Times New Roman" pitchFamily="18" charset="0"/>
              </a:rPr>
              <a:t>f </a:t>
            </a:r>
            <a:r>
              <a:rPr lang="en-US" sz="3600" dirty="0">
                <a:latin typeface="Times New Roman" pitchFamily="18" charset="0"/>
              </a:rPr>
              <a:t>(</a:t>
            </a:r>
            <a:r>
              <a:rPr lang="en-US" sz="3600" i="1" dirty="0">
                <a:latin typeface="Times New Roman" pitchFamily="18" charset="0"/>
              </a:rPr>
              <a:t>x</a:t>
            </a:r>
            <a:r>
              <a:rPr lang="en-US" sz="3600" dirty="0">
                <a:latin typeface="Times New Roman" pitchFamily="18" charset="0"/>
              </a:rPr>
              <a:t>) = </a:t>
            </a:r>
            <a:r>
              <a:rPr lang="en-US" sz="3600" i="1" dirty="0">
                <a:latin typeface="Times New Roman" pitchFamily="18" charset="0"/>
              </a:rPr>
              <a:t>x</a:t>
            </a:r>
            <a:endParaRPr lang="en-US" sz="3600" dirty="0"/>
          </a:p>
        </p:txBody>
      </p:sp>
      <p:graphicFrame>
        <p:nvGraphicFramePr>
          <p:cNvPr id="13813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105356"/>
              </p:ext>
            </p:extLst>
          </p:nvPr>
        </p:nvGraphicFramePr>
        <p:xfrm>
          <a:off x="1629508" y="1459523"/>
          <a:ext cx="5838092" cy="3938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7" name="Graph Sheet" r:id="rId3" imgW="3352680" imgH="2590560" progId="SPLUSGraphSheetFileType">
                  <p:embed/>
                </p:oleObj>
              </mc:Choice>
              <mc:Fallback>
                <p:oleObj name="Graph Sheet" r:id="rId3" imgW="3352680" imgH="2590560" progId="SPLUSGraphSheetFileType">
                  <p:embed/>
                  <p:pic>
                    <p:nvPicPr>
                      <p:cNvPr id="13813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9508" y="1459523"/>
                        <a:ext cx="5838092" cy="39389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1382" name="Rectangle 6"/>
          <p:cNvSpPr>
            <a:spLocks noChangeArrowheads="1"/>
          </p:cNvSpPr>
          <p:nvPr/>
        </p:nvSpPr>
        <p:spPr bwMode="auto">
          <a:xfrm>
            <a:off x="3423139" y="1389185"/>
            <a:ext cx="2250831" cy="422031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84992" tIns="42497" rIns="84992" bIns="42497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308" b="1" i="1" dirty="0">
                <a:latin typeface="Times New Roman" pitchFamily="18" charset="0"/>
              </a:rPr>
              <a:t>f</a:t>
            </a:r>
            <a:r>
              <a:rPr lang="en-US" sz="2308" b="1" dirty="0">
                <a:latin typeface="Times New Roman" pitchFamily="18" charset="0"/>
              </a:rPr>
              <a:t>(</a:t>
            </a:r>
            <a:r>
              <a:rPr lang="en-US" sz="2308" b="1" i="1" dirty="0">
                <a:latin typeface="Times New Roman" pitchFamily="18" charset="0"/>
              </a:rPr>
              <a:t>x</a:t>
            </a:r>
            <a:r>
              <a:rPr lang="en-US" sz="2308" b="1" dirty="0">
                <a:latin typeface="Times New Roman" pitchFamily="18" charset="0"/>
              </a:rPr>
              <a:t>) = </a:t>
            </a:r>
            <a:r>
              <a:rPr lang="en-US" sz="2308" b="1" i="1" dirty="0">
                <a:latin typeface="Times New Roman" pitchFamily="18" charset="0"/>
              </a:rPr>
              <a:t>x</a:t>
            </a: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292746"/>
              </p:ext>
            </p:extLst>
          </p:nvPr>
        </p:nvGraphicFramePr>
        <p:xfrm>
          <a:off x="1711570" y="5281246"/>
          <a:ext cx="5673969" cy="1101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8" name="Equation" r:id="rId5" imgW="6146640" imgH="1193760" progId="Equation.DSMT4">
                  <p:embed/>
                </p:oleObj>
              </mc:Choice>
              <mc:Fallback>
                <p:oleObj name="Equation" r:id="rId5" imgW="6146640" imgH="1193760" progId="Equation.DSMT4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1570" y="5281246"/>
                        <a:ext cx="5673969" cy="11019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319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138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Example: Fourier Expansion for </a:t>
            </a:r>
            <a:r>
              <a:rPr lang="en-US" sz="3600" i="1" dirty="0">
                <a:latin typeface="Times New Roman" pitchFamily="18" charset="0"/>
              </a:rPr>
              <a:t>f </a:t>
            </a:r>
            <a:r>
              <a:rPr lang="en-US" sz="3600" dirty="0">
                <a:latin typeface="Times New Roman" pitchFamily="18" charset="0"/>
              </a:rPr>
              <a:t>(</a:t>
            </a:r>
            <a:r>
              <a:rPr lang="en-US" sz="3600" i="1" dirty="0">
                <a:latin typeface="Times New Roman" pitchFamily="18" charset="0"/>
              </a:rPr>
              <a:t>x</a:t>
            </a:r>
            <a:r>
              <a:rPr lang="en-US" sz="3600" dirty="0">
                <a:latin typeface="Times New Roman" pitchFamily="18" charset="0"/>
              </a:rPr>
              <a:t>) = </a:t>
            </a:r>
            <a:r>
              <a:rPr lang="en-US" sz="3600" i="1" dirty="0">
                <a:latin typeface="Times New Roman" pitchFamily="18" charset="0"/>
              </a:rPr>
              <a:t>x</a:t>
            </a:r>
            <a:endParaRPr lang="en-US" sz="3600" dirty="0"/>
          </a:p>
        </p:txBody>
      </p:sp>
      <p:graphicFrame>
        <p:nvGraphicFramePr>
          <p:cNvPr id="11376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894696"/>
              </p:ext>
            </p:extLst>
          </p:nvPr>
        </p:nvGraphicFramePr>
        <p:xfrm>
          <a:off x="1717431" y="1529863"/>
          <a:ext cx="5673969" cy="1101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" name="Equation" r:id="rId3" imgW="6146640" imgH="1193760" progId="Equation.DSMT4">
                  <p:embed/>
                </p:oleObj>
              </mc:Choice>
              <mc:Fallback>
                <p:oleObj name="Equation" r:id="rId3" imgW="6146640" imgH="1193760" progId="Equation.DSMT4">
                  <p:embed/>
                  <p:pic>
                    <p:nvPicPr>
                      <p:cNvPr id="11376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7431" y="1529863"/>
                        <a:ext cx="5673969" cy="11019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7676" name="Rectangle 12"/>
          <p:cNvSpPr>
            <a:spLocks noChangeArrowheads="1"/>
          </p:cNvSpPr>
          <p:nvPr/>
        </p:nvSpPr>
        <p:spPr bwMode="auto">
          <a:xfrm>
            <a:off x="2690446" y="3217984"/>
            <a:ext cx="3727938" cy="56270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84992" tIns="42497" rIns="84992" bIns="42497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400" dirty="0"/>
              <a:t>Fourier approximation – sum </a:t>
            </a:r>
            <a:r>
              <a:rPr lang="en-US" sz="2400" b="1" dirty="0">
                <a:solidFill>
                  <a:srgbClr val="114FFB"/>
                </a:solidFill>
              </a:rPr>
              <a:t>m</a:t>
            </a:r>
            <a:r>
              <a:rPr lang="en-US" sz="2400" dirty="0"/>
              <a:t> terms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620281"/>
              </p:ext>
            </p:extLst>
          </p:nvPr>
        </p:nvGraphicFramePr>
        <p:xfrm>
          <a:off x="1717431" y="4366846"/>
          <a:ext cx="5673969" cy="1101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" name="Equation" r:id="rId5" imgW="6146640" imgH="1193760" progId="Equation.DSMT4">
                  <p:embed/>
                </p:oleObj>
              </mc:Choice>
              <mc:Fallback>
                <p:oleObj name="Equation" r:id="rId5" imgW="6146640" imgH="1193760" progId="Equation.DSMT4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7431" y="4366846"/>
                        <a:ext cx="5673969" cy="11019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302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767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196397"/>
              </p:ext>
            </p:extLst>
          </p:nvPr>
        </p:nvGraphicFramePr>
        <p:xfrm>
          <a:off x="2391509" y="5379425"/>
          <a:ext cx="4029808" cy="72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4" name="Equation" r:id="rId4" imgW="6387840" imgH="1155600" progId="Equation.DSMT4">
                  <p:embed/>
                </p:oleObj>
              </mc:Choice>
              <mc:Fallback>
                <p:oleObj name="Equation" r:id="rId4" imgW="6387840" imgH="1155600" progId="Equation.DSMT4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1509" y="5379425"/>
                        <a:ext cx="4029808" cy="72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17" y="534807"/>
            <a:ext cx="6426966" cy="48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6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Sine and Cosine 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258F99-26AF-B541-B759-1E7DAAA93A33}"/>
              </a:ext>
            </a:extLst>
          </p:cNvPr>
          <p:cNvSpPr/>
          <p:nvPr/>
        </p:nvSpPr>
        <p:spPr>
          <a:xfrm>
            <a:off x="242047" y="6967911"/>
            <a:ext cx="83304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https://docs.google.com/document/d/1sMA_x5Y7NUsNSjrmwLR09mGl-MD9s6csevmpBS367Wo/edit?usp=sharing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70787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102370"/>
              </p:ext>
            </p:extLst>
          </p:nvPr>
        </p:nvGraphicFramePr>
        <p:xfrm>
          <a:off x="496766" y="5379426"/>
          <a:ext cx="7819292" cy="72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8" name="Equation" r:id="rId3" imgW="12395160" imgH="1155600" progId="Equation.DSMT4">
                  <p:embed/>
                </p:oleObj>
              </mc:Choice>
              <mc:Fallback>
                <p:oleObj name="Equation" r:id="rId3" imgW="12395160" imgH="1155600" progId="Equation.DSMT4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766" y="5379426"/>
                        <a:ext cx="7819292" cy="72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17" y="534807"/>
            <a:ext cx="6426966" cy="48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8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832382"/>
              </p:ext>
            </p:extLst>
          </p:nvPr>
        </p:nvGraphicFramePr>
        <p:xfrm>
          <a:off x="1065336" y="5455626"/>
          <a:ext cx="6289431" cy="72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2" name="Equation" r:id="rId3" imgW="9969480" imgH="1155600" progId="Equation.DSMT4">
                  <p:embed/>
                </p:oleObj>
              </mc:Choice>
              <mc:Fallback>
                <p:oleObj name="Equation" r:id="rId3" imgW="9969480" imgH="115560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336" y="5455626"/>
                        <a:ext cx="6289431" cy="72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17" y="534807"/>
            <a:ext cx="6426966" cy="48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2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837960"/>
              </p:ext>
            </p:extLst>
          </p:nvPr>
        </p:nvGraphicFramePr>
        <p:xfrm>
          <a:off x="2611316" y="5353050"/>
          <a:ext cx="3196004" cy="72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8" name="Equation" r:id="rId3" imgW="5067000" imgH="1155600" progId="Equation.DSMT4">
                  <p:embed/>
                </p:oleObj>
              </mc:Choice>
              <mc:Fallback>
                <p:oleObj name="Equation" r:id="rId3" imgW="5067000" imgH="115560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316" y="5353050"/>
                        <a:ext cx="3196004" cy="72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17" y="534807"/>
            <a:ext cx="6426966" cy="48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1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833076"/>
              </p:ext>
            </p:extLst>
          </p:nvPr>
        </p:nvGraphicFramePr>
        <p:xfrm>
          <a:off x="2611316" y="5350398"/>
          <a:ext cx="3196004" cy="72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2" name="Equation" r:id="rId3" imgW="5067000" imgH="1155600" progId="Equation.DSMT4">
                  <p:embed/>
                </p:oleObj>
              </mc:Choice>
              <mc:Fallback>
                <p:oleObj name="Equation" r:id="rId3" imgW="5067000" imgH="115560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316" y="5350398"/>
                        <a:ext cx="3196004" cy="72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17" y="534807"/>
            <a:ext cx="6426966" cy="48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5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559830"/>
              </p:ext>
            </p:extLst>
          </p:nvPr>
        </p:nvGraphicFramePr>
        <p:xfrm>
          <a:off x="2611316" y="5353049"/>
          <a:ext cx="3196004" cy="72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6" name="Equation" r:id="rId3" imgW="5067000" imgH="1155600" progId="Equation.DSMT4">
                  <p:embed/>
                </p:oleObj>
              </mc:Choice>
              <mc:Fallback>
                <p:oleObj name="Equation" r:id="rId3" imgW="5067000" imgH="115560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316" y="5353049"/>
                        <a:ext cx="3196004" cy="72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17" y="534807"/>
            <a:ext cx="6426966" cy="48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6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17" y="534807"/>
            <a:ext cx="6426966" cy="48170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611316" y="5334000"/>
            <a:ext cx="3196004" cy="729762"/>
            <a:chOff x="2611316" y="5334000"/>
            <a:chExt cx="3196004" cy="729762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4589537"/>
                </p:ext>
              </p:extLst>
            </p:nvPr>
          </p:nvGraphicFramePr>
          <p:xfrm>
            <a:off x="2611316" y="5334000"/>
            <a:ext cx="3196004" cy="729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50" name="Equation" r:id="rId4" imgW="5067000" imgH="1155600" progId="Equation.DSMT4">
                    <p:embed/>
                  </p:oleObj>
                </mc:Choice>
                <mc:Fallback>
                  <p:oleObj name="Equation" r:id="rId4" imgW="5067000" imgH="1155600" progId="Equation.DSMT4">
                    <p:embed/>
                    <p:pic>
                      <p:nvPicPr>
                        <p:cNvPr id="4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1316" y="5334000"/>
                          <a:ext cx="3196004" cy="729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3200400" y="5347156"/>
              <a:ext cx="15240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</a:rPr>
                <a:t>7</a:t>
              </a:r>
              <a:endParaRPr lang="en-US" sz="8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682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563865"/>
              </p:ext>
            </p:extLst>
          </p:nvPr>
        </p:nvGraphicFramePr>
        <p:xfrm>
          <a:off x="2611316" y="5353050"/>
          <a:ext cx="3196004" cy="72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4" name="Equation" r:id="rId3" imgW="5067000" imgH="1155600" progId="Equation.DSMT4">
                  <p:embed/>
                </p:oleObj>
              </mc:Choice>
              <mc:Fallback>
                <p:oleObj name="Equation" r:id="rId3" imgW="5067000" imgH="115560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316" y="5353050"/>
                        <a:ext cx="3196004" cy="72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17" y="534807"/>
            <a:ext cx="6426966" cy="48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4170333"/>
              </p:ext>
            </p:extLst>
          </p:nvPr>
        </p:nvGraphicFramePr>
        <p:xfrm>
          <a:off x="2611316" y="5353050"/>
          <a:ext cx="3196004" cy="72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98" name="Equation" r:id="rId3" imgW="5067000" imgH="1155600" progId="Equation.DSMT4">
                  <p:embed/>
                </p:oleObj>
              </mc:Choice>
              <mc:Fallback>
                <p:oleObj name="Equation" r:id="rId3" imgW="5067000" imgH="115560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316" y="5353050"/>
                        <a:ext cx="3196004" cy="72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17" y="534807"/>
            <a:ext cx="6426966" cy="48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2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512808"/>
              </p:ext>
            </p:extLst>
          </p:nvPr>
        </p:nvGraphicFramePr>
        <p:xfrm>
          <a:off x="2611316" y="5353050"/>
          <a:ext cx="3196004" cy="72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2" name="Equation" r:id="rId3" imgW="5067000" imgH="1155600" progId="Equation.DSMT4">
                  <p:embed/>
                </p:oleObj>
              </mc:Choice>
              <mc:Fallback>
                <p:oleObj name="Equation" r:id="rId3" imgW="5067000" imgH="115560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316" y="5353050"/>
                        <a:ext cx="3196004" cy="72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17" y="534807"/>
            <a:ext cx="6426966" cy="48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2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752897"/>
              </p:ext>
            </p:extLst>
          </p:nvPr>
        </p:nvGraphicFramePr>
        <p:xfrm>
          <a:off x="2611316" y="5353050"/>
          <a:ext cx="3196004" cy="72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6" name="Equation" r:id="rId3" imgW="5067000" imgH="1155600" progId="Equation.DSMT4">
                  <p:embed/>
                </p:oleObj>
              </mc:Choice>
              <mc:Fallback>
                <p:oleObj name="Equation" r:id="rId3" imgW="5067000" imgH="115560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316" y="5353050"/>
                        <a:ext cx="3196004" cy="72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17" y="534807"/>
            <a:ext cx="6426966" cy="48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3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02EC-700E-4549-944D-6D85458CD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Sin(</a:t>
            </a:r>
            <a:r>
              <a:rPr lang="en-US" i="1" dirty="0"/>
              <a:t>t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3EB6D-A237-FF46-B2C8-098C7E480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92" y="1318846"/>
            <a:ext cx="3903785" cy="2426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E6051B-660D-8D4B-B8BF-54A1D5169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1" y="3543290"/>
            <a:ext cx="3903785" cy="242667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DE1CFC-1EF2-614B-903A-58B1FC11B7E0}"/>
              </a:ext>
            </a:extLst>
          </p:cNvPr>
          <p:cNvCxnSpPr>
            <a:cxnSpLocks/>
          </p:cNvCxnSpPr>
          <p:nvPr/>
        </p:nvCxnSpPr>
        <p:spPr bwMode="auto">
          <a:xfrm>
            <a:off x="2895600" y="1706880"/>
            <a:ext cx="1591056" cy="2298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082FF84-5843-5E49-8749-A48E9B99731B}"/>
              </a:ext>
            </a:extLst>
          </p:cNvPr>
          <p:cNvSpPr/>
          <p:nvPr/>
        </p:nvSpPr>
        <p:spPr bwMode="auto">
          <a:xfrm>
            <a:off x="1351671" y="1692514"/>
            <a:ext cx="1543929" cy="144397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78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A71896-4678-F748-AFC6-0B090FF03F4E}"/>
                  </a:ext>
                </a:extLst>
              </p:cNvPr>
              <p:cNvSpPr txBox="1"/>
              <p:nvPr/>
            </p:nvSpPr>
            <p:spPr>
              <a:xfrm>
                <a:off x="5638800" y="3222303"/>
                <a:ext cx="2532185" cy="52322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800" dirty="0"/>
                  <a:t>Period = 2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A71896-4678-F748-AFC6-0B090FF0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222303"/>
                <a:ext cx="2532185" cy="523220"/>
              </a:xfrm>
              <a:prstGeom prst="rect">
                <a:avLst/>
              </a:prstGeom>
              <a:blipFill>
                <a:blip r:embed="rId5"/>
                <a:stretch>
                  <a:fillRect l="-5528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9587EC5A-A206-1046-9B53-0A857D07AFE7}"/>
              </a:ext>
            </a:extLst>
          </p:cNvPr>
          <p:cNvSpPr/>
          <p:nvPr/>
        </p:nvSpPr>
        <p:spPr>
          <a:xfrm>
            <a:off x="9525000" y="4267200"/>
            <a:ext cx="3763108" cy="8925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i="1" dirty="0"/>
              <a:t>t</a:t>
            </a:r>
            <a:r>
              <a:rPr lang="en-US" dirty="0"/>
              <a:t> = seq(0,4*pi,length = 1000)</a:t>
            </a:r>
          </a:p>
          <a:p>
            <a:pPr>
              <a:spcBef>
                <a:spcPts val="600"/>
              </a:spcBef>
            </a:pPr>
            <a:r>
              <a:rPr lang="en-US" dirty="0"/>
              <a:t>plot(</a:t>
            </a:r>
            <a:r>
              <a:rPr lang="en-US" i="1" dirty="0"/>
              <a:t>t,</a:t>
            </a:r>
            <a:r>
              <a:rPr lang="en-US" dirty="0"/>
              <a:t>sin(</a:t>
            </a:r>
            <a:r>
              <a:rPr lang="en-US" i="1" dirty="0"/>
              <a:t>t</a:t>
            </a:r>
            <a:r>
              <a:rPr lang="en-US" dirty="0"/>
              <a:t>))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818F7B-374B-6744-8139-0830CD11A467}"/>
              </a:ext>
            </a:extLst>
          </p:cNvPr>
          <p:cNvSpPr/>
          <p:nvPr/>
        </p:nvSpPr>
        <p:spPr>
          <a:xfrm>
            <a:off x="9525000" y="2011200"/>
            <a:ext cx="3763108" cy="6617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i="1" dirty="0"/>
              <a:t>t</a:t>
            </a:r>
            <a:r>
              <a:rPr lang="en-US" sz="2000" dirty="0"/>
              <a:t> = seq(0,4*pi,length = 1000)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plot(</a:t>
            </a:r>
            <a:r>
              <a:rPr lang="en-US" sz="2000" i="1" dirty="0"/>
              <a:t>t,</a:t>
            </a:r>
            <a:r>
              <a:rPr lang="en-US" sz="2000" dirty="0"/>
              <a:t>sin(</a:t>
            </a:r>
            <a:r>
              <a:rPr lang="en-US" sz="2000" i="1" dirty="0"/>
              <a:t>t</a:t>
            </a:r>
            <a:r>
              <a:rPr lang="en-US" sz="2000" dirty="0"/>
              <a:t>))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83747" y="3407908"/>
            <a:ext cx="2534017" cy="372792"/>
            <a:chOff x="2257391" y="3385511"/>
            <a:chExt cx="2745186" cy="4038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24FF73-BB8A-5E42-8708-62FF6990DEAD}"/>
                    </a:ext>
                  </a:extLst>
                </p:cNvPr>
                <p:cNvSpPr txBox="1"/>
                <p:nvPr/>
              </p:nvSpPr>
              <p:spPr>
                <a:xfrm>
                  <a:off x="2257391" y="3389259"/>
                  <a:ext cx="297165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24FF73-BB8A-5E42-8708-62FF6990D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391" y="3389259"/>
                  <a:ext cx="297165" cy="400108"/>
                </a:xfrm>
                <a:prstGeom prst="rect">
                  <a:avLst/>
                </a:prstGeom>
                <a:blipFill>
                  <a:blip r:embed="rId6"/>
                  <a:stretch>
                    <a:fillRect l="-8696"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AC9922B-3FD1-8B41-9965-0B6BCE23EB7C}"/>
                    </a:ext>
                  </a:extLst>
                </p:cNvPr>
                <p:cNvSpPr txBox="1"/>
                <p:nvPr/>
              </p:nvSpPr>
              <p:spPr>
                <a:xfrm>
                  <a:off x="2928939" y="3389259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AC9922B-3FD1-8B41-9965-0B6BCE23EB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39" y="3389259"/>
                  <a:ext cx="481243" cy="400108"/>
                </a:xfrm>
                <a:prstGeom prst="rect">
                  <a:avLst/>
                </a:prstGeom>
                <a:blipFill>
                  <a:blip r:embed="rId7"/>
                  <a:stretch>
                    <a:fillRect l="-13889" r="-1111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7D24874-E0CB-904D-901B-48B6946383C2}"/>
                    </a:ext>
                  </a:extLst>
                </p:cNvPr>
                <p:cNvSpPr txBox="1"/>
                <p:nvPr/>
              </p:nvSpPr>
              <p:spPr>
                <a:xfrm>
                  <a:off x="3715156" y="3385511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7D24874-E0CB-904D-901B-48B694638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156" y="3385511"/>
                  <a:ext cx="481243" cy="400108"/>
                </a:xfrm>
                <a:prstGeom prst="rect">
                  <a:avLst/>
                </a:prstGeom>
                <a:blipFill>
                  <a:blip r:embed="rId8"/>
                  <a:stretch>
                    <a:fillRect l="-11111" r="-1111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CCE529B-7845-0442-BE96-EB54667B896B}"/>
                    </a:ext>
                  </a:extLst>
                </p:cNvPr>
                <p:cNvSpPr txBox="1"/>
                <p:nvPr/>
              </p:nvSpPr>
              <p:spPr>
                <a:xfrm>
                  <a:off x="4521334" y="3385511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CCE529B-7845-0442-BE96-EB54667B8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334" y="3385511"/>
                  <a:ext cx="481243" cy="400108"/>
                </a:xfrm>
                <a:prstGeom prst="rect">
                  <a:avLst/>
                </a:prstGeom>
                <a:blipFill>
                  <a:blip r:embed="rId9"/>
                  <a:stretch>
                    <a:fillRect l="-11111" r="-8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07CC35-0BF3-1749-983D-1A88ABD5AA18}"/>
                  </a:ext>
                </a:extLst>
              </p:cNvPr>
              <p:cNvSpPr txBox="1"/>
              <p:nvPr/>
            </p:nvSpPr>
            <p:spPr>
              <a:xfrm>
                <a:off x="2830008" y="5732601"/>
                <a:ext cx="2743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07CC35-0BF3-1749-983D-1A88ABD5A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08" y="5732601"/>
                <a:ext cx="274306" cy="369332"/>
              </a:xfrm>
              <a:prstGeom prst="rect">
                <a:avLst/>
              </a:prstGeom>
              <a:blipFill>
                <a:blip r:embed="rId10"/>
                <a:stretch>
                  <a:fillRect l="-11111" r="-11111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C5223D-AA1D-4C4A-ABD3-E62DF8980A82}"/>
                  </a:ext>
                </a:extLst>
              </p:cNvPr>
              <p:cNvSpPr txBox="1"/>
              <p:nvPr/>
            </p:nvSpPr>
            <p:spPr>
              <a:xfrm>
                <a:off x="4199013" y="5708547"/>
                <a:ext cx="4442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C5223D-AA1D-4C4A-ABD3-E62DF8980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013" y="5708547"/>
                <a:ext cx="444224" cy="369332"/>
              </a:xfrm>
              <a:prstGeom prst="rect">
                <a:avLst/>
              </a:prstGeom>
              <a:blipFill>
                <a:blip r:embed="rId11"/>
                <a:stretch>
                  <a:fillRect l="-15068" r="-1232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620B63-7512-D54C-8DC6-E78585DD1969}"/>
              </a:ext>
            </a:extLst>
          </p:cNvPr>
          <p:cNvCxnSpPr>
            <a:cxnSpLocks/>
          </p:cNvCxnSpPr>
          <p:nvPr/>
        </p:nvCxnSpPr>
        <p:spPr bwMode="auto">
          <a:xfrm flipH="1">
            <a:off x="1295400" y="1692514"/>
            <a:ext cx="5862" cy="231255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16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5" grpId="0"/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3098368"/>
              </p:ext>
            </p:extLst>
          </p:nvPr>
        </p:nvGraphicFramePr>
        <p:xfrm>
          <a:off x="2611316" y="5353050"/>
          <a:ext cx="3196004" cy="72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0" name="Equation" r:id="rId3" imgW="5067000" imgH="1155600" progId="Equation.DSMT4">
                  <p:embed/>
                </p:oleObj>
              </mc:Choice>
              <mc:Fallback>
                <p:oleObj name="Equation" r:id="rId3" imgW="5067000" imgH="115560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316" y="5353050"/>
                        <a:ext cx="3196004" cy="72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17" y="534807"/>
            <a:ext cx="6426966" cy="48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3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150440"/>
              </p:ext>
            </p:extLst>
          </p:nvPr>
        </p:nvGraphicFramePr>
        <p:xfrm>
          <a:off x="2611316" y="5353050"/>
          <a:ext cx="3196004" cy="72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94" name="Equation" r:id="rId3" imgW="5067000" imgH="1155600" progId="Equation.DSMT4">
                  <p:embed/>
                </p:oleObj>
              </mc:Choice>
              <mc:Fallback>
                <p:oleObj name="Equation" r:id="rId3" imgW="5067000" imgH="115560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316" y="5353050"/>
                        <a:ext cx="3196004" cy="72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17" y="534807"/>
            <a:ext cx="6426966" cy="48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3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912567"/>
              </p:ext>
            </p:extLst>
          </p:nvPr>
        </p:nvGraphicFramePr>
        <p:xfrm>
          <a:off x="2611316" y="5352630"/>
          <a:ext cx="3196004" cy="72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18" name="Equation" r:id="rId3" imgW="5067000" imgH="1155600" progId="Equation.DSMT4">
                  <p:embed/>
                </p:oleObj>
              </mc:Choice>
              <mc:Fallback>
                <p:oleObj name="Equation" r:id="rId3" imgW="5067000" imgH="115560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316" y="5352630"/>
                        <a:ext cx="3196004" cy="72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17" y="534807"/>
            <a:ext cx="6426966" cy="48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821273"/>
              </p:ext>
            </p:extLst>
          </p:nvPr>
        </p:nvGraphicFramePr>
        <p:xfrm>
          <a:off x="2611316" y="5353050"/>
          <a:ext cx="3196004" cy="72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2" name="Equation" r:id="rId3" imgW="5067000" imgH="1155600" progId="Equation.DSMT4">
                  <p:embed/>
                </p:oleObj>
              </mc:Choice>
              <mc:Fallback>
                <p:oleObj name="Equation" r:id="rId3" imgW="5067000" imgH="115560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316" y="5353050"/>
                        <a:ext cx="3196004" cy="72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17" y="534807"/>
            <a:ext cx="6426966" cy="48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193709"/>
              </p:ext>
            </p:extLst>
          </p:nvPr>
        </p:nvGraphicFramePr>
        <p:xfrm>
          <a:off x="2611316" y="5353050"/>
          <a:ext cx="3196004" cy="72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6" name="Equation" r:id="rId3" imgW="5067000" imgH="1155600" progId="Equation.DSMT4">
                  <p:embed/>
                </p:oleObj>
              </mc:Choice>
              <mc:Fallback>
                <p:oleObj name="Equation" r:id="rId3" imgW="5067000" imgH="115560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316" y="5353050"/>
                        <a:ext cx="3196004" cy="72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17" y="534807"/>
            <a:ext cx="6426966" cy="48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6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198057"/>
              </p:ext>
            </p:extLst>
          </p:nvPr>
        </p:nvGraphicFramePr>
        <p:xfrm>
          <a:off x="2611316" y="5353050"/>
          <a:ext cx="3196004" cy="72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0" name="Equation" r:id="rId3" imgW="5067000" imgH="1155600" progId="Equation.DSMT4">
                  <p:embed/>
                </p:oleObj>
              </mc:Choice>
              <mc:Fallback>
                <p:oleObj name="Equation" r:id="rId3" imgW="5067000" imgH="1155600" progId="Equation.DSMT4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316" y="5353050"/>
                        <a:ext cx="3196004" cy="72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17" y="534807"/>
            <a:ext cx="6426966" cy="48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8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sz="3323" dirty="0"/>
              <a:t>Fourier expansion for </a:t>
            </a:r>
            <a:r>
              <a:rPr lang="en-US" sz="3323" i="1" dirty="0">
                <a:latin typeface="Times New Roman" pitchFamily="18" charset="0"/>
              </a:rPr>
              <a:t>f</a:t>
            </a:r>
            <a:r>
              <a:rPr lang="en-US" sz="3323" dirty="0">
                <a:latin typeface="Times New Roman" pitchFamily="18" charset="0"/>
              </a:rPr>
              <a:t>(</a:t>
            </a:r>
            <a:r>
              <a:rPr lang="en-US" sz="3323" i="1" dirty="0">
                <a:latin typeface="Times New Roman" pitchFamily="18" charset="0"/>
              </a:rPr>
              <a:t>x</a:t>
            </a:r>
            <a:r>
              <a:rPr lang="en-US" sz="3323" dirty="0">
                <a:latin typeface="Times New Roman" pitchFamily="18" charset="0"/>
              </a:rPr>
              <a:t>)</a:t>
            </a:r>
            <a:r>
              <a:rPr lang="en-US" sz="3323" i="1" dirty="0">
                <a:latin typeface="Times New Roman" pitchFamily="18" charset="0"/>
              </a:rPr>
              <a:t> = e</a:t>
            </a:r>
            <a:r>
              <a:rPr lang="en-US" sz="3323" i="1" baseline="30000" dirty="0">
                <a:latin typeface="Times New Roman" pitchFamily="18" charset="0"/>
              </a:rPr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D38133-78C3-E946-97C6-F83E5CCF3585}"/>
                  </a:ext>
                </a:extLst>
              </p:cNvPr>
              <p:cNvSpPr txBox="1"/>
              <p:nvPr/>
            </p:nvSpPr>
            <p:spPr>
              <a:xfrm>
                <a:off x="652466" y="1905000"/>
                <a:ext cx="7839069" cy="1174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sinh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func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sinh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func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D38133-78C3-E946-97C6-F83E5CCF3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66" y="1905000"/>
                <a:ext cx="7839069" cy="11748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93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990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766539"/>
              </p:ext>
            </p:extLst>
          </p:nvPr>
        </p:nvGraphicFramePr>
        <p:xfrm>
          <a:off x="1406769" y="615462"/>
          <a:ext cx="6330462" cy="5627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7" name="Graph Sheet" r:id="rId3" imgW="3352680" imgH="2590560" progId="SPLUSGraphSheetFileType">
                  <p:embed/>
                </p:oleObj>
              </mc:Choice>
              <mc:Fallback>
                <p:oleObj name="Graph Sheet" r:id="rId3" imgW="3352680" imgH="2590560" progId="SPLUSGraphSheetFileType">
                  <p:embed/>
                  <p:pic>
                    <p:nvPicPr>
                      <p:cNvPr id="10199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769" y="615462"/>
                        <a:ext cx="6330462" cy="56270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990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097555"/>
              </p:ext>
            </p:extLst>
          </p:nvPr>
        </p:nvGraphicFramePr>
        <p:xfrm>
          <a:off x="2539511" y="700314"/>
          <a:ext cx="1267265" cy="44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8" name="Equation" r:id="rId5" imgW="1168200" imgH="406080" progId="Equation.DSMT4">
                  <p:embed/>
                </p:oleObj>
              </mc:Choice>
              <mc:Fallback>
                <p:oleObj name="Equation" r:id="rId5" imgW="1168200" imgH="406080" progId="Equation.DSMT4">
                  <p:embed/>
                  <p:pic>
                    <p:nvPicPr>
                      <p:cNvPr id="10199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9511" y="700314"/>
                        <a:ext cx="1267265" cy="440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9910" name="Object 6"/>
          <p:cNvGraphicFramePr>
            <a:graphicFrameLocks noChangeAspect="1"/>
          </p:cNvGraphicFramePr>
          <p:nvPr/>
        </p:nvGraphicFramePr>
        <p:xfrm>
          <a:off x="0" y="263769"/>
          <a:ext cx="844062" cy="282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9" name="Equation" r:id="rId7" imgW="914400" imgH="306720" progId="Equation.DSMT4">
                  <p:embed/>
                </p:oleObj>
              </mc:Choice>
              <mc:Fallback>
                <p:oleObj name="Equation" r:id="rId7" imgW="914400" imgH="306720" progId="Equation.DSMT4">
                  <p:embed/>
                  <p:pic>
                    <p:nvPicPr>
                      <p:cNvPr id="10199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63769"/>
                        <a:ext cx="844062" cy="2828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9912" name="Rectangle 8"/>
          <p:cNvSpPr>
            <a:spLocks noChangeArrowheads="1"/>
          </p:cNvSpPr>
          <p:nvPr/>
        </p:nvSpPr>
        <p:spPr bwMode="auto">
          <a:xfrm>
            <a:off x="5093678" y="756139"/>
            <a:ext cx="2148840" cy="38686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84992" tIns="42497" rIns="84992" bIns="42497" anchor="ctr"/>
          <a:lstStyle/>
          <a:p>
            <a:pPr algn="ctr">
              <a:spcBef>
                <a:spcPts val="600"/>
              </a:spcBef>
            </a:pPr>
            <a:r>
              <a:rPr lang="en-US" dirty="0"/>
              <a:t>Summing first 4 terms</a:t>
            </a:r>
          </a:p>
        </p:txBody>
      </p:sp>
      <p:sp>
        <p:nvSpPr>
          <p:cNvPr id="1019913" name="Rectangle 9"/>
          <p:cNvSpPr>
            <a:spLocks noChangeArrowheads="1"/>
          </p:cNvSpPr>
          <p:nvPr/>
        </p:nvSpPr>
        <p:spPr bwMode="auto">
          <a:xfrm>
            <a:off x="2057400" y="3499339"/>
            <a:ext cx="2231487" cy="38686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84992" tIns="42497" rIns="84992" bIns="42497" anchor="ctr"/>
          <a:lstStyle/>
          <a:p>
            <a:pPr algn="ctr">
              <a:spcBef>
                <a:spcPts val="600"/>
              </a:spcBef>
            </a:pPr>
            <a:r>
              <a:rPr lang="en-US" dirty="0"/>
              <a:t>Summing first 16 terms</a:t>
            </a:r>
          </a:p>
        </p:txBody>
      </p:sp>
      <p:sp>
        <p:nvSpPr>
          <p:cNvPr id="1019914" name="Rectangle 10"/>
          <p:cNvSpPr>
            <a:spLocks noChangeArrowheads="1"/>
          </p:cNvSpPr>
          <p:nvPr/>
        </p:nvSpPr>
        <p:spPr bwMode="auto">
          <a:xfrm>
            <a:off x="4953000" y="3499339"/>
            <a:ext cx="2479431" cy="38686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84992" tIns="42497" rIns="84992" bIns="42497" anchor="ctr"/>
          <a:lstStyle/>
          <a:p>
            <a:pPr algn="ctr">
              <a:spcBef>
                <a:spcPts val="600"/>
              </a:spcBef>
            </a:pPr>
            <a:r>
              <a:rPr lang="en-US" dirty="0"/>
              <a:t>Summing first 64 terms</a:t>
            </a:r>
          </a:p>
        </p:txBody>
      </p:sp>
    </p:spTree>
    <p:extLst>
      <p:ext uri="{BB962C8B-B14F-4D97-AF65-F5344CB8AC3E}">
        <p14:creationId xmlns:p14="http://schemas.microsoft.com/office/powerpoint/2010/main" val="34728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5901" y="2110154"/>
            <a:ext cx="6172199" cy="26376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3200" b="1" dirty="0">
                <a:solidFill>
                  <a:srgbClr val="FC0000"/>
                </a:solidFill>
              </a:rPr>
              <a:t>What does this show?</a:t>
            </a:r>
          </a:p>
          <a:p>
            <a:pPr algn="ctr">
              <a:spcBef>
                <a:spcPts val="600"/>
              </a:spcBef>
            </a:pPr>
            <a:endParaRPr lang="en-US" sz="2800" dirty="0"/>
          </a:p>
          <a:p>
            <a:pPr>
              <a:spcBef>
                <a:spcPts val="600"/>
              </a:spcBef>
            </a:pPr>
            <a:r>
              <a:rPr lang="en-US" sz="2800" dirty="0"/>
              <a:t>“Non-cyclic type” functions can be expressed as a linear combination of sines and cosines.</a:t>
            </a:r>
          </a:p>
        </p:txBody>
      </p:sp>
    </p:spTree>
    <p:extLst>
      <p:ext uri="{BB962C8B-B14F-4D97-AF65-F5344CB8AC3E}">
        <p14:creationId xmlns:p14="http://schemas.microsoft.com/office/powerpoint/2010/main" val="313622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41B47-9525-CE48-B734-3D141633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01" y="3856219"/>
            <a:ext cx="3903785" cy="2426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73EB6D-A237-FF46-B2C8-098C7E480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72" y="1675142"/>
            <a:ext cx="3903785" cy="24266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818F7B-374B-6744-8139-0830CD11A467}"/>
              </a:ext>
            </a:extLst>
          </p:cNvPr>
          <p:cNvSpPr/>
          <p:nvPr/>
        </p:nvSpPr>
        <p:spPr>
          <a:xfrm>
            <a:off x="9296400" y="2827174"/>
            <a:ext cx="3170843" cy="62388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77" i="1" dirty="0"/>
              <a:t>t</a:t>
            </a:r>
            <a:r>
              <a:rPr lang="en-US" sz="1477" dirty="0"/>
              <a:t> = seq(0,4*pi,length = 1000)</a:t>
            </a:r>
          </a:p>
          <a:p>
            <a:pPr>
              <a:spcBef>
                <a:spcPts val="600"/>
              </a:spcBef>
            </a:pPr>
            <a:r>
              <a:rPr lang="en-US" sz="1477" dirty="0"/>
              <a:t>plot(</a:t>
            </a:r>
            <a:r>
              <a:rPr lang="en-US" sz="1477" i="1" dirty="0"/>
              <a:t>t,</a:t>
            </a:r>
            <a:r>
              <a:rPr lang="en-US" sz="1477" dirty="0"/>
              <a:t>sin(</a:t>
            </a:r>
            <a:r>
              <a:rPr lang="en-US" sz="1477" i="1" dirty="0"/>
              <a:t>t</a:t>
            </a:r>
            <a:r>
              <a:rPr lang="en-US" sz="1477" dirty="0"/>
              <a:t>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E3C6BAA-1C35-1248-A0A5-D4A4C4C400F1}"/>
                  </a:ext>
                </a:extLst>
              </p:cNvPr>
              <p:cNvSpPr/>
              <p:nvPr/>
            </p:nvSpPr>
            <p:spPr>
              <a:xfrm>
                <a:off x="4677757" y="2287172"/>
                <a:ext cx="2687467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E3C6BAA-1C35-1248-A0A5-D4A4C4C40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57" y="2287172"/>
                <a:ext cx="2687467" cy="461665"/>
              </a:xfrm>
              <a:prstGeom prst="rect">
                <a:avLst/>
              </a:prstGeom>
              <a:blipFill>
                <a:blip r:embed="rId4"/>
                <a:stretch>
                  <a:fillRect l="-454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B8A782-B8A7-AD4D-ABD6-EA49EDD5E62C}"/>
                  </a:ext>
                </a:extLst>
              </p:cNvPr>
              <p:cNvSpPr/>
              <p:nvPr/>
            </p:nvSpPr>
            <p:spPr>
              <a:xfrm>
                <a:off x="9296400" y="4712243"/>
                <a:ext cx="3399443" cy="928139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477" dirty="0"/>
                  <a:t>delta = </a:t>
                </a:r>
                <a14:m>
                  <m:oMath xmlns:m="http://schemas.openxmlformats.org/officeDocument/2006/math">
                    <m:r>
                      <a:rPr lang="en-US" sz="1477" i="1">
                        <a:latin typeface="Cambria Math" panose="02040503050406030204" pitchFamily="18" charset="0"/>
                      </a:rPr>
                      <m:t>𝑝𝑖</m:t>
                    </m:r>
                  </m:oMath>
                </a14:m>
                <a:endParaRPr lang="en-US" sz="1477" dirty="0"/>
              </a:p>
              <a:p>
                <a:pPr>
                  <a:spcBef>
                    <a:spcPts val="600"/>
                  </a:spcBef>
                </a:pPr>
                <a:r>
                  <a:rPr lang="en-US" sz="1477" i="1" dirty="0"/>
                  <a:t>t</a:t>
                </a:r>
                <a:r>
                  <a:rPr lang="en-US" sz="1477" dirty="0"/>
                  <a:t> = seq(0,4*pi,length = 1000)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477" dirty="0"/>
                  <a:t>plot(</a:t>
                </a:r>
                <a:r>
                  <a:rPr lang="en-US" sz="1477" i="1" dirty="0"/>
                  <a:t>t,</a:t>
                </a:r>
                <a:r>
                  <a:rPr lang="en-US" sz="1477" dirty="0"/>
                  <a:t>sin(</a:t>
                </a:r>
                <a:r>
                  <a:rPr lang="en-US" sz="1477" i="1" dirty="0"/>
                  <a:t>t</a:t>
                </a:r>
                <a:r>
                  <a:rPr lang="en-US" sz="1477" dirty="0"/>
                  <a:t>+delta))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B8A782-B8A7-AD4D-ABD6-EA49EDD5E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00" y="4712243"/>
                <a:ext cx="3399443" cy="928139"/>
              </a:xfrm>
              <a:prstGeom prst="rect">
                <a:avLst/>
              </a:prstGeom>
              <a:blipFill>
                <a:blip r:embed="rId5"/>
                <a:stretch>
                  <a:fillRect l="-746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2041721" y="3756768"/>
            <a:ext cx="2534017" cy="372792"/>
            <a:chOff x="2257391" y="3385511"/>
            <a:chExt cx="2745186" cy="4038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C24FF73-BB8A-5E42-8708-62FF6990DEAD}"/>
                    </a:ext>
                  </a:extLst>
                </p:cNvPr>
                <p:cNvSpPr txBox="1"/>
                <p:nvPr/>
              </p:nvSpPr>
              <p:spPr>
                <a:xfrm>
                  <a:off x="2257391" y="3389259"/>
                  <a:ext cx="297165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C24FF73-BB8A-5E42-8708-62FF6990D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391" y="3389259"/>
                  <a:ext cx="297165" cy="400108"/>
                </a:xfrm>
                <a:prstGeom prst="rect">
                  <a:avLst/>
                </a:prstGeom>
                <a:blipFill>
                  <a:blip r:embed="rId7"/>
                  <a:stretch>
                    <a:fillRect l="-9091"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AC9922B-3FD1-8B41-9965-0B6BCE23EB7C}"/>
                    </a:ext>
                  </a:extLst>
                </p:cNvPr>
                <p:cNvSpPr txBox="1"/>
                <p:nvPr/>
              </p:nvSpPr>
              <p:spPr>
                <a:xfrm>
                  <a:off x="2928939" y="3389259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AC9922B-3FD1-8B41-9965-0B6BCE23EB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39" y="3389259"/>
                  <a:ext cx="481243" cy="400108"/>
                </a:xfrm>
                <a:prstGeom prst="rect">
                  <a:avLst/>
                </a:prstGeom>
                <a:blipFill>
                  <a:blip r:embed="rId8"/>
                  <a:stretch>
                    <a:fillRect l="-13889" r="-8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7D24874-E0CB-904D-901B-48B6946383C2}"/>
                    </a:ext>
                  </a:extLst>
                </p:cNvPr>
                <p:cNvSpPr txBox="1"/>
                <p:nvPr/>
              </p:nvSpPr>
              <p:spPr>
                <a:xfrm>
                  <a:off x="3715156" y="3385511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7D24874-E0CB-904D-901B-48B694638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156" y="3385511"/>
                  <a:ext cx="481243" cy="400108"/>
                </a:xfrm>
                <a:prstGeom prst="rect">
                  <a:avLst/>
                </a:prstGeom>
                <a:blipFill>
                  <a:blip r:embed="rId9"/>
                  <a:stretch>
                    <a:fillRect l="-11111" r="-8333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CCE529B-7845-0442-BE96-EB54667B896B}"/>
                    </a:ext>
                  </a:extLst>
                </p:cNvPr>
                <p:cNvSpPr txBox="1"/>
                <p:nvPr/>
              </p:nvSpPr>
              <p:spPr>
                <a:xfrm>
                  <a:off x="4521334" y="3385511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CCE529B-7845-0442-BE96-EB54667B8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334" y="3385511"/>
                  <a:ext cx="481243" cy="400108"/>
                </a:xfrm>
                <a:prstGeom prst="rect">
                  <a:avLst/>
                </a:prstGeom>
                <a:blipFill>
                  <a:blip r:embed="rId10"/>
                  <a:stretch>
                    <a:fillRect l="-11111" r="-11111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EBDDFB-F587-DE44-8D5F-D8FE2CA89FCC}"/>
              </a:ext>
            </a:extLst>
          </p:cNvPr>
          <p:cNvCxnSpPr>
            <a:cxnSpLocks/>
          </p:cNvCxnSpPr>
          <p:nvPr/>
        </p:nvCxnSpPr>
        <p:spPr bwMode="auto">
          <a:xfrm flipH="1">
            <a:off x="1737360" y="3417206"/>
            <a:ext cx="696159" cy="2178922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708EF5-8913-E14B-9110-FE6797A83FBE}"/>
              </a:ext>
            </a:extLst>
          </p:cNvPr>
          <p:cNvCxnSpPr>
            <a:cxnSpLocks/>
          </p:cNvCxnSpPr>
          <p:nvPr/>
        </p:nvCxnSpPr>
        <p:spPr bwMode="auto">
          <a:xfrm flipH="1">
            <a:off x="1353312" y="2707879"/>
            <a:ext cx="688410" cy="2290841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38096C-D57A-F04A-864B-9EEEDB631F24}"/>
              </a:ext>
            </a:extLst>
          </p:cNvPr>
          <p:cNvCxnSpPr>
            <a:cxnSpLocks/>
          </p:cNvCxnSpPr>
          <p:nvPr/>
        </p:nvCxnSpPr>
        <p:spPr bwMode="auto">
          <a:xfrm flipH="1">
            <a:off x="2468880" y="2207774"/>
            <a:ext cx="721447" cy="214477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91737B-3F51-2841-9F6F-1CFD85CC33C0}"/>
              </a:ext>
            </a:extLst>
          </p:cNvPr>
          <p:cNvCxnSpPr>
            <a:cxnSpLocks/>
          </p:cNvCxnSpPr>
          <p:nvPr/>
        </p:nvCxnSpPr>
        <p:spPr bwMode="auto">
          <a:xfrm flipH="1">
            <a:off x="3212592" y="3451063"/>
            <a:ext cx="737527" cy="214506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E3C6BAA-1C35-1248-A0A5-D4A4C4C400F1}"/>
                  </a:ext>
                </a:extLst>
              </p:cNvPr>
              <p:cNvSpPr/>
              <p:nvPr/>
            </p:nvSpPr>
            <p:spPr>
              <a:xfrm>
                <a:off x="4677757" y="4307516"/>
                <a:ext cx="3263907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E3C6BAA-1C35-1248-A0A5-D4A4C4C40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57" y="4307516"/>
                <a:ext cx="3263907" cy="461665"/>
              </a:xfrm>
              <a:prstGeom prst="rect">
                <a:avLst/>
              </a:prstGeom>
              <a:blipFill>
                <a:blip r:embed="rId11"/>
                <a:stretch>
                  <a:fillRect l="-373"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itle 2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200" dirty="0"/>
                  <a:t>Sin(</a:t>
                </a:r>
                <a:r>
                  <a:rPr lang="en-US" sz="3200" i="1" dirty="0"/>
                  <a:t>t</a:t>
                </a:r>
                <a:r>
                  <a:rPr lang="en-US" sz="3200" dirty="0"/>
                  <a:t>+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lang="en-US" sz="3200" dirty="0"/>
                  <a:t>): Phase Shift by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lang="en-US" sz="3200" dirty="0"/>
                  <a:t/>
                </a:r>
                <a:br>
                  <a:rPr lang="en-US" sz="3200" dirty="0"/>
                </a:br>
                <a:r>
                  <a:rPr lang="en-US" sz="3200" dirty="0">
                    <a:ea typeface="Cambria Math" panose="02040503050406030204" pitchFamily="18" charset="0"/>
                  </a:rPr>
                  <a:t>Horizontal Shift Left by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itle 2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12"/>
                <a:stretch>
                  <a:fillRect t="-3743" b="-14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2034532" y="5932030"/>
            <a:ext cx="2534017" cy="372792"/>
            <a:chOff x="2257391" y="3385511"/>
            <a:chExt cx="2745186" cy="4038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C24FF73-BB8A-5E42-8708-62FF6990DEAD}"/>
                    </a:ext>
                  </a:extLst>
                </p:cNvPr>
                <p:cNvSpPr txBox="1"/>
                <p:nvPr/>
              </p:nvSpPr>
              <p:spPr>
                <a:xfrm>
                  <a:off x="2257391" y="3389259"/>
                  <a:ext cx="297165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C24FF73-BB8A-5E42-8708-62FF6990D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391" y="3389259"/>
                  <a:ext cx="297165" cy="400108"/>
                </a:xfrm>
                <a:prstGeom prst="rect">
                  <a:avLst/>
                </a:prstGeom>
                <a:blipFill>
                  <a:blip r:embed="rId13"/>
                  <a:stretch>
                    <a:fillRect l="-8696"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AC9922B-3FD1-8B41-9965-0B6BCE23EB7C}"/>
                    </a:ext>
                  </a:extLst>
                </p:cNvPr>
                <p:cNvSpPr txBox="1"/>
                <p:nvPr/>
              </p:nvSpPr>
              <p:spPr>
                <a:xfrm>
                  <a:off x="2928939" y="3389259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C9922B-3FD1-8B41-9965-0B6BCE23EB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39" y="3389259"/>
                  <a:ext cx="481243" cy="400108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1111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7D24874-E0CB-904D-901B-48B6946383C2}"/>
                    </a:ext>
                  </a:extLst>
                </p:cNvPr>
                <p:cNvSpPr txBox="1"/>
                <p:nvPr/>
              </p:nvSpPr>
              <p:spPr>
                <a:xfrm>
                  <a:off x="3715156" y="3385511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7D24874-E0CB-904D-901B-48B694638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156" y="3385511"/>
                  <a:ext cx="481243" cy="400108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1111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CCE529B-7845-0442-BE96-EB54667B896B}"/>
                    </a:ext>
                  </a:extLst>
                </p:cNvPr>
                <p:cNvSpPr txBox="1"/>
                <p:nvPr/>
              </p:nvSpPr>
              <p:spPr>
                <a:xfrm>
                  <a:off x="4521334" y="3385511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CCE529B-7845-0442-BE96-EB54667B8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334" y="3385511"/>
                  <a:ext cx="481243" cy="400108"/>
                </a:xfrm>
                <a:prstGeom prst="rect">
                  <a:avLst/>
                </a:prstGeom>
                <a:blipFill>
                  <a:blip r:embed="rId16"/>
                  <a:stretch>
                    <a:fillRect l="-11111" r="-8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6521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E91E2AB-1598-C344-A1B2-E9A658266E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Spectral Density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258F99-26AF-B541-B759-1E7DAAA93A33}"/>
              </a:ext>
            </a:extLst>
          </p:cNvPr>
          <p:cNvSpPr/>
          <p:nvPr/>
        </p:nvSpPr>
        <p:spPr>
          <a:xfrm>
            <a:off x="242047" y="6967911"/>
            <a:ext cx="83304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https://docs.google.com/document/d/1sMA_x5Y7NUsNSjrmwLR09mGl-MD9s6csevmpBS367Wo/edit?usp=sharing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248619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199" y="1232341"/>
            <a:ext cx="8229601" cy="43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noAutofit/>
          </a:bodyPr>
          <a:lstStyle/>
          <a:p>
            <a:pPr indent="-211020" eaLnBrk="0" hangingPunct="0">
              <a:spcBef>
                <a:spcPts val="600"/>
              </a:spcBef>
              <a:tabLst>
                <a:tab pos="386868" algn="l"/>
              </a:tabLst>
              <a:defRPr/>
            </a:pPr>
            <a:r>
              <a:rPr lang="en-US" sz="3200" dirty="0"/>
              <a:t>It would be nice to have a tool to identify the frequency content of a time series. </a:t>
            </a:r>
          </a:p>
          <a:p>
            <a:pPr indent="-211020" eaLnBrk="0" hangingPunct="0">
              <a:spcBef>
                <a:spcPts val="600"/>
              </a:spcBef>
              <a:tabLst>
                <a:tab pos="386868" algn="l"/>
              </a:tabLst>
              <a:defRPr/>
            </a:pPr>
            <a:endParaRPr lang="en-US" sz="3200" dirty="0"/>
          </a:p>
          <a:p>
            <a:pPr indent="-211020" eaLnBrk="0" hangingPunct="0">
              <a:spcBef>
                <a:spcPts val="600"/>
              </a:spcBef>
              <a:tabLst>
                <a:tab pos="386868" algn="l"/>
              </a:tabLst>
              <a:defRPr/>
            </a:pPr>
            <a:r>
              <a:rPr lang="en-US" sz="3200" dirty="0"/>
              <a:t>The good news is that, if we have a stationary time series, such a tool exists. </a:t>
            </a:r>
          </a:p>
          <a:p>
            <a:pPr indent="-211020" eaLnBrk="0" hangingPunct="0">
              <a:spcBef>
                <a:spcPts val="600"/>
              </a:spcBef>
              <a:tabLst>
                <a:tab pos="386868" algn="l"/>
              </a:tabLst>
              <a:defRPr/>
            </a:pPr>
            <a:endParaRPr lang="en-US" sz="3200" dirty="0"/>
          </a:p>
          <a:p>
            <a:pPr indent="-211020" eaLnBrk="0" hangingPunct="0">
              <a:spcBef>
                <a:spcPts val="600"/>
              </a:spcBef>
              <a:tabLst>
                <a:tab pos="386868" algn="l"/>
              </a:tabLst>
              <a:defRPr/>
            </a:pPr>
            <a:r>
              <a:rPr lang="en-US" sz="3200" dirty="0"/>
              <a:t>The most important such tool is the spectrum/spectral density.</a:t>
            </a:r>
            <a:endParaRPr lang="en-US" sz="5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29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61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the Spectral Density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258F99-26AF-B541-B759-1E7DAAA93A33}"/>
              </a:ext>
            </a:extLst>
          </p:cNvPr>
          <p:cNvSpPr/>
          <p:nvPr/>
        </p:nvSpPr>
        <p:spPr>
          <a:xfrm>
            <a:off x="242047" y="6967911"/>
            <a:ext cx="83304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https://docs.google.com/document/d/1sMA_x5Y7NUsNSjrmwLR09mGl-MD9s6csevmpBS367Wo/edit?usp=sharing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256981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269912-795A-4D4F-B709-B8B7F93D0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2441137"/>
            <a:ext cx="3577521" cy="2428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ACAAE-22E7-C343-BA43-7F959E35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Sin(</a:t>
            </a:r>
            <a:r>
              <a:rPr lang="en-US" i="1" dirty="0"/>
              <a:t>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82028" y="3965224"/>
                <a:ext cx="17390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Period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28" y="3965224"/>
                <a:ext cx="173900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807" r="-702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82028" y="4337642"/>
                <a:ext cx="330007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Frequency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 .159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28" y="4337642"/>
                <a:ext cx="3300071" cy="69384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234018" y="1972321"/>
            <a:ext cx="3363658" cy="737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/>
              <a:t>Spectral estimate* for sin(</a:t>
            </a:r>
            <a:r>
              <a:rPr lang="en-US" sz="2000" i="1" dirty="0"/>
              <a:t>t</a:t>
            </a:r>
            <a:r>
              <a:rPr lang="en-US" sz="2000" dirty="0"/>
              <a:t>)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6020546" y="4904171"/>
            <a:ext cx="380255" cy="28988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5267148" y="5202579"/>
            <a:ext cx="2048052" cy="546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>
                <a:solidFill>
                  <a:srgbClr val="FF0000"/>
                </a:solidFill>
              </a:rPr>
              <a:t>Peak in the spectral density at .159</a:t>
            </a:r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6463748" y="2667000"/>
            <a:ext cx="0" cy="181783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957" y="1718933"/>
            <a:ext cx="4185691" cy="2184983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9355015" y="2390438"/>
            <a:ext cx="4572000" cy="85119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1477" dirty="0"/>
              <a:t>y = sin(t)</a:t>
            </a:r>
          </a:p>
          <a:p>
            <a:pPr>
              <a:spcBef>
                <a:spcPts val="600"/>
              </a:spcBef>
            </a:pPr>
            <a:r>
              <a:rPr lang="en-US" sz="1477" dirty="0"/>
              <a:t>plot(t,y,type = "l", xlab = "Time",ylab = expression("X"[t]),cex.axis = 1.5, cex.lab = 1.5)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8800" y="5943096"/>
            <a:ext cx="5691423" cy="3815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*More on how the spectrum is estimated later in this unit.</a:t>
            </a:r>
          </a:p>
        </p:txBody>
      </p:sp>
    </p:spTree>
    <p:extLst>
      <p:ext uri="{BB962C8B-B14F-4D97-AF65-F5344CB8AC3E}">
        <p14:creationId xmlns:p14="http://schemas.microsoft.com/office/powerpoint/2010/main" val="318475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8A97E3-BA1E-3142-8AE9-DDCE712B1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91" y="2362200"/>
            <a:ext cx="3299909" cy="2241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ACAAE-22E7-C343-BA43-7F959E35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Sin(2</a:t>
            </a:r>
            <a:r>
              <a:rPr lang="el-GR" i="1" dirty="0"/>
              <a:t>π</a:t>
            </a:r>
            <a:r>
              <a:rPr lang="en-US" dirty="0"/>
              <a:t>(.3)</a:t>
            </a:r>
            <a:r>
              <a:rPr lang="en-US" i="1" dirty="0"/>
              <a:t>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618154" y="1897559"/>
                <a:ext cx="4229328" cy="76944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2000" dirty="0"/>
                  <a:t>Spectral estimate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in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154" y="1897559"/>
                <a:ext cx="4229328" cy="769441"/>
              </a:xfrm>
              <a:prstGeom prst="rect">
                <a:avLst/>
              </a:prstGeom>
              <a:blipFill>
                <a:blip r:embed="rId4"/>
                <a:stretch>
                  <a:fillRect l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 bwMode="auto">
          <a:xfrm flipH="1" flipV="1">
            <a:off x="6943130" y="4419600"/>
            <a:ext cx="527559" cy="28800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6705600" y="4820741"/>
            <a:ext cx="1953982" cy="546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77" dirty="0">
                <a:solidFill>
                  <a:srgbClr val="FF0000"/>
                </a:solidFill>
              </a:rPr>
              <a:t>Peak in the spectral density at .3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6842656" y="2590800"/>
            <a:ext cx="0" cy="168579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274" y="1942539"/>
            <a:ext cx="3861805" cy="201591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355015" y="2390438"/>
            <a:ext cx="4572000" cy="77425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1477" dirty="0"/>
              <a:t>y = sin(2*pi*.3*t)</a:t>
            </a:r>
          </a:p>
          <a:p>
            <a:pPr>
              <a:spcBef>
                <a:spcPts val="600"/>
              </a:spcBef>
            </a:pPr>
            <a:r>
              <a:rPr lang="en-US" sz="1477" dirty="0"/>
              <a:t>plot(t,y,type = "l", xlab = "Time",ylab = expression("X"[t]),cex.axis = 1.5, cex.lab = 1.5)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82028" y="4524828"/>
                <a:ext cx="2133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Frequency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=.3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28" y="4524828"/>
                <a:ext cx="213346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714" r="-2000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25570" y="3965224"/>
                <a:ext cx="17390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Period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3.33</m:t>
                      </m:r>
                    </m:oMath>
                  </m:oMathPara>
                </a14:m>
                <a:endParaRPr lang="en-US" sz="2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70" y="3965224"/>
                <a:ext cx="173900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316" t="-137705" r="-15439" b="-178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60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4093"/>
          <a:stretch/>
        </p:blipFill>
        <p:spPr>
          <a:xfrm>
            <a:off x="4604054" y="2286000"/>
            <a:ext cx="3882380" cy="3837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ACAAE-22E7-C343-BA43-7F959E35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Pennsylvania Temp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0147" y="4519555"/>
                <a:ext cx="37151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Pseudoperiod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12 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months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7" y="4519555"/>
                <a:ext cx="3715184" cy="369332"/>
              </a:xfrm>
              <a:prstGeom prst="rect">
                <a:avLst/>
              </a:prstGeom>
              <a:blipFill>
                <a:blip r:embed="rId4"/>
                <a:stretch>
                  <a:fillRect l="-2295" r="-1311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45789" y="5067169"/>
                <a:ext cx="26123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Frequency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=.0833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89" y="5067169"/>
                <a:ext cx="2612318" cy="369332"/>
              </a:xfrm>
              <a:prstGeom prst="rect">
                <a:avLst/>
              </a:prstGeom>
              <a:blipFill>
                <a:blip r:embed="rId5"/>
                <a:stretch>
                  <a:fillRect l="-3271" r="-2570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029200" y="1806714"/>
            <a:ext cx="3215996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/>
              <a:t>Spectral estimate for</a:t>
            </a:r>
            <a:br>
              <a:rPr lang="en-US" sz="2000" dirty="0"/>
            </a:br>
            <a:r>
              <a:rPr lang="en-US" sz="2000" dirty="0"/>
              <a:t>Pennsylvania temp data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5255924" y="5136140"/>
            <a:ext cx="244698" cy="26259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4431324" y="5436342"/>
            <a:ext cx="2121875" cy="546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77" dirty="0">
                <a:solidFill>
                  <a:srgbClr val="FF0000"/>
                </a:solidFill>
              </a:rPr>
              <a:t>Peak in the spectral density at .083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45" y="1935528"/>
            <a:ext cx="3324858" cy="240574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>
            <a:off x="5596932" y="2610610"/>
            <a:ext cx="0" cy="246817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7" name="Rectangle 16"/>
          <p:cNvSpPr/>
          <p:nvPr/>
        </p:nvSpPr>
        <p:spPr>
          <a:xfrm>
            <a:off x="9355015" y="2560549"/>
            <a:ext cx="4572000" cy="49000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1292" dirty="0"/>
              <a:t>plot(seq(1,180,length = 180),patemp,type = "l", xlab = "Time",ylab = "Temperature",cex.axis = 1.5, cex.lab = 1.5)</a:t>
            </a:r>
          </a:p>
        </p:txBody>
      </p:sp>
    </p:spTree>
    <p:extLst>
      <p:ext uri="{BB962C8B-B14F-4D97-AF65-F5344CB8AC3E}">
        <p14:creationId xmlns:p14="http://schemas.microsoft.com/office/powerpoint/2010/main" val="113813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6847"/>
          <a:stretch/>
        </p:blipFill>
        <p:spPr>
          <a:xfrm>
            <a:off x="4183917" y="2328990"/>
            <a:ext cx="4370534" cy="3241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ACAAE-22E7-C343-BA43-7F959E35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Google Stock Price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95799" y="4126679"/>
                <a:ext cx="26605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Period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Aperiodic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99" y="4126679"/>
                <a:ext cx="266053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606" r="-298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63005" y="4783838"/>
                <a:ext cx="22947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Frequency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05" y="4783838"/>
                <a:ext cx="2294731" cy="369332"/>
              </a:xfrm>
              <a:prstGeom prst="rect">
                <a:avLst/>
              </a:prstGeom>
              <a:blipFill>
                <a:blip r:embed="rId5"/>
                <a:stretch>
                  <a:fillRect l="-3723" r="-2660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935415" y="1654314"/>
            <a:ext cx="3294185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/>
              <a:t>Spectral estimate for </a:t>
            </a:r>
          </a:p>
          <a:p>
            <a:pPr algn="ctr"/>
            <a:r>
              <a:rPr lang="en-US" sz="2000" dirty="0"/>
              <a:t>Google stock price data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94" y="2077827"/>
            <a:ext cx="3749524" cy="1957299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cxnSpLocks/>
          </p:cNvCxnSpPr>
          <p:nvPr/>
        </p:nvCxnSpPr>
        <p:spPr bwMode="auto">
          <a:xfrm flipH="1" flipV="1">
            <a:off x="4887302" y="4697194"/>
            <a:ext cx="492368" cy="36933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59223" y="5153170"/>
                <a:ext cx="4446568" cy="13236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477" dirty="0">
                    <a:solidFill>
                      <a:srgbClr val="FF0000"/>
                    </a:solidFill>
                  </a:rPr>
                  <a:t>Intuitively, for the length of this data set, the series has not displayed evidence of completing a single period/cycle. Consequently, the shortest the period could be here is 250, making the biggest the largest the frequency could be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7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7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7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250</m:t>
                        </m:r>
                      </m:den>
                    </m:f>
                  </m:oMath>
                </a14:m>
                <a:r>
                  <a:rPr lang="en-US" sz="1477" dirty="0">
                    <a:solidFill>
                      <a:srgbClr val="FF0000"/>
                    </a:solidFill>
                  </a:rPr>
                  <a:t>.  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223" y="5153170"/>
                <a:ext cx="4446568" cy="1323632"/>
              </a:xfrm>
              <a:prstGeom prst="rect">
                <a:avLst/>
              </a:prstGeom>
              <a:blipFill rotWithShape="0">
                <a:blip r:embed="rId7"/>
                <a:stretch>
                  <a:fillRect t="-922" r="-1370" b="-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 bwMode="auto">
          <a:xfrm>
            <a:off x="4746623" y="2493616"/>
            <a:ext cx="0" cy="2143865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9" name="Rectangle 18"/>
          <p:cNvSpPr/>
          <p:nvPr/>
        </p:nvSpPr>
        <p:spPr>
          <a:xfrm>
            <a:off x="9284677" y="2087565"/>
            <a:ext cx="4572000" cy="49000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292" dirty="0"/>
              <a:t>plot(seq(1,252,length = 252),GOOG.Daily$Close,type = "l", xlab = "Time",ylab = "Price",cex.axis = 1.5, cex.lab = 1.5)</a:t>
            </a:r>
          </a:p>
        </p:txBody>
      </p:sp>
    </p:spTree>
    <p:extLst>
      <p:ext uri="{BB962C8B-B14F-4D97-AF65-F5344CB8AC3E}">
        <p14:creationId xmlns:p14="http://schemas.microsoft.com/office/powerpoint/2010/main" val="336607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91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Screen Cast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19D1119-3B9E-7F43-999F-B8DE9C6B19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Estimate of the Spectral Density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258F99-26AF-B541-B759-1E7DAAA93A33}"/>
              </a:ext>
            </a:extLst>
          </p:cNvPr>
          <p:cNvSpPr/>
          <p:nvPr/>
        </p:nvSpPr>
        <p:spPr>
          <a:xfrm>
            <a:off x="242047" y="6967911"/>
            <a:ext cx="83304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https://docs.google.com/document/d/1sMA_x5Y7NUsNSjrmwLR09mGl-MD9s6csevmpBS367Wo/edit?usp=sharing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92910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73EB6D-A237-FF46-B2C8-098C7E480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72" y="1675142"/>
            <a:ext cx="3903785" cy="2426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877A1A-6127-AC46-B89E-E00912022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24" y="3851032"/>
            <a:ext cx="3903785" cy="242667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708EF5-8913-E14B-9110-FE6797A83FBE}"/>
              </a:ext>
            </a:extLst>
          </p:cNvPr>
          <p:cNvCxnSpPr>
            <a:cxnSpLocks/>
          </p:cNvCxnSpPr>
          <p:nvPr/>
        </p:nvCxnSpPr>
        <p:spPr bwMode="auto">
          <a:xfrm flipH="1">
            <a:off x="1336432" y="2215310"/>
            <a:ext cx="367599" cy="2057752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38096C-D57A-F04A-864B-9EEEDB631F24}"/>
              </a:ext>
            </a:extLst>
          </p:cNvPr>
          <p:cNvCxnSpPr>
            <a:cxnSpLocks/>
          </p:cNvCxnSpPr>
          <p:nvPr/>
        </p:nvCxnSpPr>
        <p:spPr bwMode="auto">
          <a:xfrm flipH="1">
            <a:off x="2110154" y="3484920"/>
            <a:ext cx="355142" cy="2124572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91737B-3F51-2841-9F6F-1CFD85CC33C0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1585" y="2215311"/>
            <a:ext cx="372265" cy="2061109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2034532" y="5932030"/>
            <a:ext cx="2534017" cy="372792"/>
            <a:chOff x="2257391" y="3385511"/>
            <a:chExt cx="2745186" cy="4038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24FF73-BB8A-5E42-8708-62FF6990DEAD}"/>
                    </a:ext>
                  </a:extLst>
                </p:cNvPr>
                <p:cNvSpPr txBox="1"/>
                <p:nvPr/>
              </p:nvSpPr>
              <p:spPr>
                <a:xfrm>
                  <a:off x="2257391" y="3389259"/>
                  <a:ext cx="297165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C24FF73-BB8A-5E42-8708-62FF6990D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391" y="3389259"/>
                  <a:ext cx="297165" cy="400108"/>
                </a:xfrm>
                <a:prstGeom prst="rect">
                  <a:avLst/>
                </a:prstGeom>
                <a:blipFill>
                  <a:blip r:embed="rId10"/>
                  <a:stretch>
                    <a:fillRect l="-8696"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AC9922B-3FD1-8B41-9965-0B6BCE23EB7C}"/>
                    </a:ext>
                  </a:extLst>
                </p:cNvPr>
                <p:cNvSpPr txBox="1"/>
                <p:nvPr/>
              </p:nvSpPr>
              <p:spPr>
                <a:xfrm>
                  <a:off x="2928939" y="3389259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C9922B-3FD1-8B41-9965-0B6BCE23EB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39" y="3389259"/>
                  <a:ext cx="481243" cy="400108"/>
                </a:xfrm>
                <a:prstGeom prst="rect">
                  <a:avLst/>
                </a:prstGeom>
                <a:blipFill>
                  <a:blip r:embed="rId9"/>
                  <a:stretch>
                    <a:fillRect l="-11111" r="-1111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D24874-E0CB-904D-901B-48B6946383C2}"/>
                    </a:ext>
                  </a:extLst>
                </p:cNvPr>
                <p:cNvSpPr txBox="1"/>
                <p:nvPr/>
              </p:nvSpPr>
              <p:spPr>
                <a:xfrm>
                  <a:off x="3715156" y="3385511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7D24874-E0CB-904D-901B-48B694638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156" y="3385511"/>
                  <a:ext cx="481243" cy="400108"/>
                </a:xfrm>
                <a:prstGeom prst="rect">
                  <a:avLst/>
                </a:prstGeom>
                <a:blipFill>
                  <a:blip r:embed="rId11"/>
                  <a:stretch>
                    <a:fillRect l="-11111" r="-1111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CE529B-7845-0442-BE96-EB54667B896B}"/>
                    </a:ext>
                  </a:extLst>
                </p:cNvPr>
                <p:cNvSpPr txBox="1"/>
                <p:nvPr/>
              </p:nvSpPr>
              <p:spPr>
                <a:xfrm>
                  <a:off x="4521334" y="3385511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CCE529B-7845-0442-BE96-EB54667B8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334" y="3385511"/>
                  <a:ext cx="481243" cy="400108"/>
                </a:xfrm>
                <a:prstGeom prst="rect">
                  <a:avLst/>
                </a:prstGeom>
                <a:blipFill>
                  <a:blip r:embed="rId8"/>
                  <a:stretch>
                    <a:fillRect l="-11111" r="-8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D818F7B-374B-6744-8139-0830CD11A467}"/>
              </a:ext>
            </a:extLst>
          </p:cNvPr>
          <p:cNvSpPr/>
          <p:nvPr/>
        </p:nvSpPr>
        <p:spPr>
          <a:xfrm>
            <a:off x="9296400" y="2518004"/>
            <a:ext cx="3170843" cy="62388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77" i="1" dirty="0"/>
              <a:t>t</a:t>
            </a:r>
            <a:r>
              <a:rPr lang="en-US" sz="1477" dirty="0"/>
              <a:t> = seq(0,4*pi,length = 1000)</a:t>
            </a:r>
          </a:p>
          <a:p>
            <a:pPr>
              <a:spcBef>
                <a:spcPts val="600"/>
              </a:spcBef>
            </a:pPr>
            <a:r>
              <a:rPr lang="en-US" sz="1477" dirty="0"/>
              <a:t>plot(</a:t>
            </a:r>
            <a:r>
              <a:rPr lang="en-US" sz="1477" i="1" dirty="0"/>
              <a:t>t,</a:t>
            </a:r>
            <a:r>
              <a:rPr lang="en-US" sz="1477" dirty="0"/>
              <a:t>sin(</a:t>
            </a:r>
            <a:r>
              <a:rPr lang="en-US" sz="1477" i="1" dirty="0"/>
              <a:t>t</a:t>
            </a:r>
            <a:r>
              <a:rPr lang="en-US" sz="1477" dirty="0"/>
              <a:t>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E3C6BAA-1C35-1248-A0A5-D4A4C4C400F1}"/>
                  </a:ext>
                </a:extLst>
              </p:cNvPr>
              <p:cNvSpPr/>
              <p:nvPr/>
            </p:nvSpPr>
            <p:spPr>
              <a:xfrm>
                <a:off x="4677757" y="2287172"/>
                <a:ext cx="2687467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E3C6BAA-1C35-1248-A0A5-D4A4C4C40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57" y="2287172"/>
                <a:ext cx="2687467" cy="461665"/>
              </a:xfrm>
              <a:prstGeom prst="rect">
                <a:avLst/>
              </a:prstGeom>
              <a:blipFill>
                <a:blip r:embed="rId12"/>
                <a:stretch>
                  <a:fillRect l="-454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2B8A782-B8A7-AD4D-ABD6-EA49EDD5E62C}"/>
                  </a:ext>
                </a:extLst>
              </p:cNvPr>
              <p:cNvSpPr/>
              <p:nvPr/>
            </p:nvSpPr>
            <p:spPr>
              <a:xfrm>
                <a:off x="9344894" y="4600300"/>
                <a:ext cx="3399443" cy="928139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477" dirty="0"/>
                  <a:t>delta = </a:t>
                </a:r>
                <a14:m>
                  <m:oMath xmlns:m="http://schemas.openxmlformats.org/officeDocument/2006/math">
                    <m:r>
                      <a:rPr lang="en-US" sz="1477" i="1">
                        <a:latin typeface="Cambria Math" panose="02040503050406030204" pitchFamily="18" charset="0"/>
                      </a:rPr>
                      <m:t>1.57</m:t>
                    </m:r>
                  </m:oMath>
                </a14:m>
                <a:endParaRPr lang="en-US" sz="1477" dirty="0"/>
              </a:p>
              <a:p>
                <a:pPr>
                  <a:spcBef>
                    <a:spcPts val="600"/>
                  </a:spcBef>
                </a:pPr>
                <a:r>
                  <a:rPr lang="en-US" sz="1477" i="1" dirty="0"/>
                  <a:t>t</a:t>
                </a:r>
                <a:r>
                  <a:rPr lang="en-US" sz="1477" dirty="0"/>
                  <a:t> = seq(0,4*pi,length = 1000)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477" dirty="0"/>
                  <a:t>plot(</a:t>
                </a:r>
                <a:r>
                  <a:rPr lang="en-US" sz="1477" i="1" dirty="0"/>
                  <a:t>t,</a:t>
                </a:r>
                <a:r>
                  <a:rPr lang="en-US" sz="1477" dirty="0"/>
                  <a:t>sin(</a:t>
                </a:r>
                <a:r>
                  <a:rPr lang="en-US" sz="1477" i="1" dirty="0"/>
                  <a:t>t</a:t>
                </a:r>
                <a:r>
                  <a:rPr lang="en-US" sz="1477" dirty="0"/>
                  <a:t>+delta))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2B8A782-B8A7-AD4D-ABD6-EA49EDD5E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4894" y="4600300"/>
                <a:ext cx="3399443" cy="928139"/>
              </a:xfrm>
              <a:prstGeom prst="rect">
                <a:avLst/>
              </a:prstGeom>
              <a:blipFill>
                <a:blip r:embed="rId13"/>
                <a:stretch>
                  <a:fillRect l="-746" t="-1351"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E3C6BAA-1C35-1248-A0A5-D4A4C4C400F1}"/>
                  </a:ext>
                </a:extLst>
              </p:cNvPr>
              <p:cNvSpPr/>
              <p:nvPr/>
            </p:nvSpPr>
            <p:spPr>
              <a:xfrm>
                <a:off x="4677757" y="4307516"/>
                <a:ext cx="3704243" cy="46166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=1.57    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+1.57)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E3C6BAA-1C35-1248-A0A5-D4A4C4C40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57" y="4307516"/>
                <a:ext cx="3704243" cy="461665"/>
              </a:xfrm>
              <a:prstGeom prst="rect">
                <a:avLst/>
              </a:prstGeom>
              <a:blipFill>
                <a:blip r:embed="rId14"/>
                <a:stretch>
                  <a:fillRect l="-329"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itle 2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200" dirty="0"/>
                  <a:t>Sin(</a:t>
                </a:r>
                <a:r>
                  <a:rPr lang="en-US" sz="3200" i="1" dirty="0"/>
                  <a:t>t</a:t>
                </a:r>
                <a:r>
                  <a:rPr lang="en-US" sz="3200" dirty="0"/>
                  <a:t>+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lang="en-US" sz="3200" dirty="0"/>
                  <a:t>): Phase Shift by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/>
                </a:r>
                <a:br>
                  <a:rPr lang="en-US" sz="3200" dirty="0">
                    <a:ea typeface="Cambria Math" panose="02040503050406030204" pitchFamily="18" charset="0"/>
                  </a:rPr>
                </a:br>
                <a:r>
                  <a:rPr lang="en-US" sz="3200" dirty="0">
                    <a:ea typeface="Cambria Math" panose="02040503050406030204" pitchFamily="18" charset="0"/>
                  </a:rPr>
                  <a:t>Horizontal Shift Left by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itle 2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15"/>
                <a:stretch>
                  <a:fillRect t="-3743" b="-14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041721" y="3756768"/>
            <a:ext cx="2534017" cy="372792"/>
            <a:chOff x="2257391" y="3385511"/>
            <a:chExt cx="2745186" cy="4038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24FF73-BB8A-5E42-8708-62FF6990DEAD}"/>
                    </a:ext>
                  </a:extLst>
                </p:cNvPr>
                <p:cNvSpPr txBox="1"/>
                <p:nvPr/>
              </p:nvSpPr>
              <p:spPr>
                <a:xfrm>
                  <a:off x="2257391" y="3389259"/>
                  <a:ext cx="297165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C24FF73-BB8A-5E42-8708-62FF6990D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391" y="3389259"/>
                  <a:ext cx="297165" cy="400108"/>
                </a:xfrm>
                <a:prstGeom prst="rect">
                  <a:avLst/>
                </a:prstGeom>
                <a:blipFill>
                  <a:blip r:embed="rId7"/>
                  <a:stretch>
                    <a:fillRect l="-9091"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AC9922B-3FD1-8B41-9965-0B6BCE23EB7C}"/>
                    </a:ext>
                  </a:extLst>
                </p:cNvPr>
                <p:cNvSpPr txBox="1"/>
                <p:nvPr/>
              </p:nvSpPr>
              <p:spPr>
                <a:xfrm>
                  <a:off x="2928939" y="3389259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AC9922B-3FD1-8B41-9965-0B6BCE23EB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39" y="3389259"/>
                  <a:ext cx="481243" cy="400108"/>
                </a:xfrm>
                <a:prstGeom prst="rect">
                  <a:avLst/>
                </a:prstGeom>
                <a:blipFill>
                  <a:blip r:embed="rId16"/>
                  <a:stretch>
                    <a:fillRect l="-13889" r="-8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7D24874-E0CB-904D-901B-48B6946383C2}"/>
                    </a:ext>
                  </a:extLst>
                </p:cNvPr>
                <p:cNvSpPr txBox="1"/>
                <p:nvPr/>
              </p:nvSpPr>
              <p:spPr>
                <a:xfrm>
                  <a:off x="3715156" y="3385511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7D24874-E0CB-904D-901B-48B694638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156" y="3385511"/>
                  <a:ext cx="481243" cy="400108"/>
                </a:xfrm>
                <a:prstGeom prst="rect">
                  <a:avLst/>
                </a:prstGeom>
                <a:blipFill>
                  <a:blip r:embed="rId17"/>
                  <a:stretch>
                    <a:fillRect l="-11111" r="-8333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CCE529B-7845-0442-BE96-EB54667B896B}"/>
                    </a:ext>
                  </a:extLst>
                </p:cNvPr>
                <p:cNvSpPr txBox="1"/>
                <p:nvPr/>
              </p:nvSpPr>
              <p:spPr>
                <a:xfrm>
                  <a:off x="4521334" y="3385511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CCE529B-7845-0442-BE96-EB54667B8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334" y="3385511"/>
                  <a:ext cx="481243" cy="400108"/>
                </a:xfrm>
                <a:prstGeom prst="rect">
                  <a:avLst/>
                </a:prstGeom>
                <a:blipFill>
                  <a:blip r:embed="rId18"/>
                  <a:stretch>
                    <a:fillRect l="-11111" r="-11111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0946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3"/>
          <p:cNvSpPr>
            <a:spLocks noChangeArrowheads="1"/>
          </p:cNvSpPr>
          <p:nvPr/>
        </p:nvSpPr>
        <p:spPr bwMode="auto">
          <a:xfrm>
            <a:off x="457200" y="3499339"/>
            <a:ext cx="8229599" cy="633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4992" tIns="42497" rIns="84992" bIns="42497" anchor="ctr">
            <a:noAutofit/>
          </a:bodyPr>
          <a:lstStyle/>
          <a:p>
            <a:pPr algn="ctr" eaLnBrk="0" hangingPunct="0">
              <a:spcBef>
                <a:spcPts val="600"/>
              </a:spcBef>
            </a:pPr>
            <a:r>
              <a:rPr lang="en-US" sz="2400" b="1" i="1" dirty="0"/>
              <a:t>Spectral estimate showing three frequencies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t="17562" r="6340" b="13107"/>
          <a:stretch/>
        </p:blipFill>
        <p:spPr>
          <a:xfrm>
            <a:off x="2776396" y="4094633"/>
            <a:ext cx="3591206" cy="2306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553" y="1002324"/>
            <a:ext cx="3094892" cy="22508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74786"/>
            <a:ext cx="822959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i="1" dirty="0"/>
              <a:t>Data set containing sum of 3 sine waves </a:t>
            </a:r>
          </a:p>
        </p:txBody>
      </p:sp>
    </p:spTree>
    <p:extLst>
      <p:ext uri="{BB962C8B-B14F-4D97-AF65-F5344CB8AC3E}">
        <p14:creationId xmlns:p14="http://schemas.microsoft.com/office/powerpoint/2010/main" val="147390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2027874" y="532228"/>
            <a:ext cx="1406769" cy="35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4992" tIns="42497" rIns="84992" bIns="42497" anchor="ctr">
            <a:noAutofit/>
          </a:bodyPr>
          <a:lstStyle/>
          <a:p>
            <a:pPr algn="ctr" eaLnBrk="0" hangingPunct="0">
              <a:spcBef>
                <a:spcPts val="600"/>
              </a:spcBef>
            </a:pPr>
            <a:r>
              <a:rPr lang="en-US" sz="2000" i="1" dirty="0"/>
              <a:t>Sunspot data</a:t>
            </a: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1816858" y="3514600"/>
            <a:ext cx="1828800" cy="281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4992" tIns="42497" rIns="84992" bIns="42497" anchor="ctr">
            <a:noAutofit/>
          </a:bodyPr>
          <a:lstStyle/>
          <a:p>
            <a:pPr algn="ctr" eaLnBrk="0" hangingPunct="0">
              <a:spcBef>
                <a:spcPts val="600"/>
              </a:spcBef>
            </a:pPr>
            <a:r>
              <a:rPr lang="en-US" sz="2000" i="1" dirty="0"/>
              <a:t>Simulated data</a:t>
            </a:r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5448163" y="532228"/>
            <a:ext cx="2110154" cy="35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4992" tIns="42497" rIns="84992" bIns="42497" anchor="ctr">
            <a:noAutofit/>
          </a:bodyPr>
          <a:lstStyle/>
          <a:p>
            <a:pPr algn="ctr" eaLnBrk="0" hangingPunct="0">
              <a:spcBef>
                <a:spcPts val="600"/>
              </a:spcBef>
            </a:pPr>
            <a:r>
              <a:rPr lang="en-US" sz="2000" i="1" dirty="0"/>
              <a:t>Spectral estimate</a:t>
            </a:r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5448163" y="3476039"/>
            <a:ext cx="2110154" cy="31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4992" tIns="42497" rIns="84992" bIns="42497" anchor="ctr">
            <a:noAutofit/>
          </a:bodyPr>
          <a:lstStyle/>
          <a:p>
            <a:pPr algn="ctr" eaLnBrk="0" hangingPunct="0">
              <a:spcBef>
                <a:spcPts val="600"/>
              </a:spcBef>
            </a:pPr>
            <a:r>
              <a:rPr lang="en-US" sz="2000" i="1" dirty="0"/>
              <a:t>Spectral estimate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8" t="1499" r="27264" b="56940"/>
          <a:stretch/>
        </p:blipFill>
        <p:spPr>
          <a:xfrm>
            <a:off x="1080605" y="874541"/>
            <a:ext cx="3301306" cy="249701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0" t="52088" r="-1871" b="7117"/>
          <a:stretch/>
        </p:blipFill>
        <p:spPr>
          <a:xfrm>
            <a:off x="4624480" y="897537"/>
            <a:ext cx="3757520" cy="24510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2" t="1468" r="27382" b="57314"/>
          <a:stretch/>
        </p:blipFill>
        <p:spPr>
          <a:xfrm>
            <a:off x="1080605" y="3772170"/>
            <a:ext cx="3301307" cy="250671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7" t="51938" r="147" b="7626"/>
          <a:stretch/>
        </p:blipFill>
        <p:spPr>
          <a:xfrm>
            <a:off x="4705551" y="3795954"/>
            <a:ext cx="3595378" cy="245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5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Instructor Concept Check:</a:t>
            </a:r>
            <a:br>
              <a:rPr lang="en-US" sz="3200" dirty="0"/>
            </a:br>
            <a:r>
              <a:rPr lang="en-US" sz="3200" dirty="0"/>
              <a:t>4 Time Series Realizations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 flipH="1">
            <a:off x="4572002" y="1600200"/>
            <a:ext cx="10955" cy="457200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2" y="2342334"/>
            <a:ext cx="2045270" cy="12873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66" y="2342334"/>
            <a:ext cx="2045270" cy="12873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13" y="3931532"/>
            <a:ext cx="2045271" cy="12873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687" y="3964467"/>
            <a:ext cx="2153549" cy="12933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57" y="2342334"/>
            <a:ext cx="2067632" cy="12638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348410"/>
            <a:ext cx="2157098" cy="12517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4" y="3970543"/>
            <a:ext cx="2157098" cy="125172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970543"/>
            <a:ext cx="2157098" cy="125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6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Instructor Concept Check:</a:t>
            </a:r>
            <a:br>
              <a:rPr lang="en-US" sz="3200" dirty="0"/>
            </a:br>
            <a:r>
              <a:rPr lang="en-US" sz="3200" dirty="0"/>
              <a:t>4 Time Series Realizations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 flipH="1">
            <a:off x="4572002" y="1600200"/>
            <a:ext cx="10955" cy="457200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0" name="Group 19"/>
          <p:cNvGrpSpPr/>
          <p:nvPr/>
        </p:nvGrpSpPr>
        <p:grpSpPr>
          <a:xfrm>
            <a:off x="178713" y="2342334"/>
            <a:ext cx="4282523" cy="2915466"/>
            <a:chOff x="-2319750" y="1808934"/>
            <a:chExt cx="6780986" cy="461637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97980" y="1808934"/>
              <a:ext cx="3238499" cy="203834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737" y="1808934"/>
              <a:ext cx="3238499" cy="203834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19750" y="4325284"/>
              <a:ext cx="3238500" cy="203834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287" y="4377434"/>
              <a:ext cx="3409949" cy="2047875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57" y="2374368"/>
            <a:ext cx="2067632" cy="119980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348410"/>
            <a:ext cx="2157097" cy="12517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4" y="3970543"/>
            <a:ext cx="2157097" cy="125172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673" y="3970543"/>
            <a:ext cx="2047751" cy="125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9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94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Nyquist Frequency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258F99-26AF-B541-B759-1E7DAAA93A33}"/>
              </a:ext>
            </a:extLst>
          </p:cNvPr>
          <p:cNvSpPr/>
          <p:nvPr/>
        </p:nvSpPr>
        <p:spPr>
          <a:xfrm>
            <a:off x="242047" y="6967911"/>
            <a:ext cx="83304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https://docs.google.com/document/d/1sMA_x5Y7NUsNSjrmwLR09mGl-MD9s6csevmpBS367Wo/edit?usp=sharing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82305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F0A4745-7404-5E44-A727-83BE596F6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Nyquist Frequency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C95AA7-A381-174E-82E0-FD150A307DF2}"/>
                  </a:ext>
                </a:extLst>
              </p:cNvPr>
              <p:cNvSpPr txBox="1"/>
              <p:nvPr/>
            </p:nvSpPr>
            <p:spPr>
              <a:xfrm>
                <a:off x="2711365" y="1905000"/>
                <a:ext cx="3994235" cy="13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   </m:t>
                      </m:r>
                      <m:nary>
                        <m:naryPr>
                          <m:limLoc m:val="undOvr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𝑖𝑓𝑘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C95AA7-A381-174E-82E0-FD150A307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365" y="1905000"/>
                <a:ext cx="3994235" cy="1304653"/>
              </a:xfrm>
              <a:prstGeom prst="rect">
                <a:avLst/>
              </a:prstGeom>
              <a:blipFill>
                <a:blip r:embed="rId4"/>
                <a:stretch>
                  <a:fillRect l="-20886" t="-121154" b="-183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6F8716-FBD9-F844-8073-17A2284D4B19}"/>
                  </a:ext>
                </a:extLst>
              </p:cNvPr>
              <p:cNvSpPr txBox="1"/>
              <p:nvPr/>
            </p:nvSpPr>
            <p:spPr>
              <a:xfrm>
                <a:off x="2711365" y="3804085"/>
                <a:ext cx="2947345" cy="13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   </m:t>
                      </m:r>
                      <m:nary>
                        <m:naryPr>
                          <m:limLoc m:val="undOvr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6F8716-FBD9-F844-8073-17A2284D4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365" y="3804085"/>
                <a:ext cx="2947345" cy="1304653"/>
              </a:xfrm>
              <a:prstGeom prst="rect">
                <a:avLst/>
              </a:prstGeom>
              <a:blipFill>
                <a:blip r:embed="rId5"/>
                <a:stretch>
                  <a:fillRect l="-28632" t="-124510" r="-1709" b="-18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09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Nyquist Frequency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457197" y="2838822"/>
            <a:ext cx="822960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Consider a discrete signal</a:t>
            </a:r>
            <a:r>
              <a:rPr lang="en-US" sz="2800" dirty="0"/>
              <a:t> </a:t>
            </a:r>
            <a:r>
              <a:rPr lang="en-US" sz="2400" i="1" dirty="0">
                <a:latin typeface="Times New Roman" pitchFamily="18" charset="0"/>
              </a:rPr>
              <a:t>S</a:t>
            </a:r>
            <a:r>
              <a:rPr lang="en-US" sz="2400" i="1" baseline="-25000" dirty="0">
                <a:latin typeface="Times New Roman" pitchFamily="18" charset="0"/>
              </a:rPr>
              <a:t>k</a:t>
            </a:r>
            <a:r>
              <a:rPr lang="en-US" sz="2400" dirty="0"/>
              <a:t>, </a:t>
            </a:r>
            <a:r>
              <a:rPr lang="en-US" sz="2400" i="1" dirty="0">
                <a:latin typeface="Times New Roman" pitchFamily="18" charset="0"/>
              </a:rPr>
              <a:t>k </a:t>
            </a:r>
            <a:r>
              <a:rPr lang="en-US" sz="2400" dirty="0">
                <a:latin typeface="Times New Roman" pitchFamily="18" charset="0"/>
              </a:rPr>
              <a:t>= 0, 1, 2, …</a:t>
            </a:r>
            <a:endParaRPr lang="en-US" sz="2400" i="1" baseline="-25000" dirty="0"/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57198" y="3769667"/>
            <a:ext cx="8229600" cy="2250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If </a:t>
            </a:r>
            <a:r>
              <a:rPr lang="en-US" sz="2400" i="1" dirty="0">
                <a:latin typeface="Times New Roman" pitchFamily="18" charset="0"/>
              </a:rPr>
              <a:t>S</a:t>
            </a:r>
            <a:r>
              <a:rPr lang="en-US" sz="2400" i="1" baseline="-25000" dirty="0">
                <a:latin typeface="Times New Roman" pitchFamily="18" charset="0"/>
              </a:rPr>
              <a:t>k</a:t>
            </a:r>
            <a:r>
              <a:rPr lang="en-US" sz="2400" dirty="0"/>
              <a:t> is periodic with period </a:t>
            </a:r>
            <a:r>
              <a:rPr lang="en-US" sz="2400" i="1" dirty="0">
                <a:latin typeface="Times New Roman" pitchFamily="18" charset="0"/>
              </a:rPr>
              <a:t>j</a:t>
            </a:r>
            <a:r>
              <a:rPr lang="en-US" sz="2400" dirty="0"/>
              <a:t>, then </a:t>
            </a:r>
            <a:r>
              <a:rPr lang="en-US" sz="2400" i="1" dirty="0">
                <a:latin typeface="Times New Roman" pitchFamily="18" charset="0"/>
              </a:rPr>
              <a:t>j</a:t>
            </a:r>
            <a:r>
              <a:rPr lang="en-US" sz="2400" dirty="0"/>
              <a:t> is the smallest value such that </a:t>
            </a:r>
            <a:r>
              <a:rPr lang="en-US" sz="2400" i="1" dirty="0">
                <a:latin typeface="Times New Roman" pitchFamily="18" charset="0"/>
              </a:rPr>
              <a:t>S</a:t>
            </a:r>
            <a:r>
              <a:rPr lang="en-US" sz="2400" i="1" baseline="-25000" dirty="0">
                <a:latin typeface="Times New Roman" pitchFamily="18" charset="0"/>
              </a:rPr>
              <a:t>k</a:t>
            </a:r>
            <a:r>
              <a:rPr lang="en-US" sz="2400" i="1" baseline="-25000" dirty="0"/>
              <a:t> </a:t>
            </a:r>
            <a:r>
              <a:rPr lang="en-US" sz="2400" i="1" dirty="0"/>
              <a:t>= </a:t>
            </a:r>
            <a:r>
              <a:rPr lang="en-US" sz="2400" i="1" dirty="0">
                <a:latin typeface="Times New Roman" pitchFamily="18" charset="0"/>
              </a:rPr>
              <a:t>S</a:t>
            </a:r>
            <a:r>
              <a:rPr lang="en-US" sz="2400" i="1" baseline="-25000" dirty="0">
                <a:latin typeface="Times New Roman" pitchFamily="18" charset="0"/>
              </a:rPr>
              <a:t>k+j</a:t>
            </a:r>
            <a:r>
              <a:rPr lang="en-US" sz="2400" i="1" dirty="0"/>
              <a:t> </a:t>
            </a:r>
            <a:r>
              <a:rPr lang="en-US" sz="2400" dirty="0"/>
              <a:t>for all </a:t>
            </a:r>
            <a:r>
              <a:rPr lang="en-US" sz="2400" i="1" dirty="0">
                <a:latin typeface="Times New Roman" pitchFamily="18" charset="0"/>
              </a:rPr>
              <a:t>k.</a:t>
            </a:r>
          </a:p>
          <a:p>
            <a:pPr>
              <a:spcBef>
                <a:spcPts val="600"/>
              </a:spcBef>
            </a:pPr>
            <a:endParaRPr lang="en-US" sz="2400" i="1" dirty="0">
              <a:latin typeface="Times New Roman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2400" b="1" dirty="0"/>
              <a:t>Question:</a:t>
            </a:r>
            <a:r>
              <a:rPr lang="en-US" i="1" dirty="0">
                <a:latin typeface="Times New Roman" pitchFamily="18" charset="0"/>
              </a:rPr>
              <a:t> </a:t>
            </a:r>
            <a:r>
              <a:rPr lang="en-US" sz="2400" dirty="0"/>
              <a:t>What is the smallest possible period</a:t>
            </a:r>
            <a:br>
              <a:rPr lang="en-US" sz="2400" dirty="0"/>
            </a:br>
            <a:r>
              <a:rPr lang="en-US" sz="2400" dirty="0"/>
              <a:t>                   when data are observed at the integers?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198" y="1600200"/>
            <a:ext cx="8229601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i="1" dirty="0"/>
              <a:t>You may be asking yourself: </a:t>
            </a:r>
            <a:r>
              <a:rPr lang="en-US" sz="2400" dirty="0"/>
              <a:t>What’s the deal with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–.5 </a:t>
            </a:r>
            <a:r>
              <a:rPr lang="en-US" sz="2400" dirty="0"/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/>
              <a:t>limits in the integrals in points 4 and 5?</a:t>
            </a:r>
          </a:p>
        </p:txBody>
      </p:sp>
    </p:spTree>
    <p:extLst>
      <p:ext uri="{BB962C8B-B14F-4D97-AF65-F5344CB8AC3E}">
        <p14:creationId xmlns:p14="http://schemas.microsoft.com/office/powerpoint/2010/main" val="29337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/>
              <a:t>For Discrete Data</a:t>
            </a:r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724050"/>
              </p:ext>
            </p:extLst>
          </p:nvPr>
        </p:nvGraphicFramePr>
        <p:xfrm>
          <a:off x="2895600" y="2362200"/>
          <a:ext cx="33528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6" name="Graph Sheet" r:id="rId4" imgW="3352680" imgH="2590560" progId="SPLUSGraphSheetFileType">
                  <p:embed/>
                </p:oleObj>
              </mc:Choice>
              <mc:Fallback>
                <p:oleObj name="Graph Sheet" r:id="rId4" imgW="3352680" imgH="2590560" progId="SPLUSGraphSheetFileType">
                  <p:embed/>
                  <p:pic>
                    <p:nvPicPr>
                      <p:cNvPr id="20910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73" t="3529" r="46365" b="52946"/>
                      <a:stretch>
                        <a:fillRect/>
                      </a:stretch>
                    </p:blipFill>
                    <p:spPr bwMode="auto">
                      <a:xfrm>
                        <a:off x="2895600" y="2362200"/>
                        <a:ext cx="3352800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57200" y="1811217"/>
            <a:ext cx="8229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ym typeface="Symbol" pitchFamily="18" charset="2"/>
              </a:rPr>
              <a:t>Shortest observable period</a:t>
            </a:r>
            <a:r>
              <a:rPr lang="en-US" sz="3200" dirty="0">
                <a:latin typeface="Times New Roman" pitchFamily="18" charset="0"/>
                <a:sym typeface="Symbol" pitchFamily="18" charset="2"/>
              </a:rPr>
              <a:t> = 2 </a:t>
            </a:r>
            <a:r>
              <a:rPr lang="en-US" sz="3200" dirty="0">
                <a:sym typeface="Symbol" pitchFamily="18" charset="2"/>
              </a:rPr>
              <a:t>units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457200" y="5206425"/>
            <a:ext cx="8229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ym typeface="Symbol" pitchFamily="18" charset="2"/>
              </a:rPr>
              <a:t>Highest observable frequency </a:t>
            </a:r>
            <a:r>
              <a:rPr lang="en-US" sz="3200" dirty="0">
                <a:latin typeface="Symbol" pitchFamily="18" charset="2"/>
                <a:sym typeface="Symbol" pitchFamily="18" charset="2"/>
              </a:rPr>
              <a:t>= .5</a:t>
            </a:r>
            <a:endParaRPr lang="en-US" sz="20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47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540253" y="5439509"/>
            <a:ext cx="2069122" cy="580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/>
              <a:t>cos</a:t>
            </a:r>
            <a:r>
              <a:rPr lang="en-US" sz="2800" b="1" dirty="0">
                <a:latin typeface="Symbol" pitchFamily="18" charset="2"/>
              </a:rPr>
              <a:t>(</a:t>
            </a:r>
            <a:r>
              <a:rPr lang="en-US" sz="2800" b="1" dirty="0">
                <a:latin typeface="Times New Roman" pitchFamily="18" charset="0"/>
              </a:rPr>
              <a:t>2</a:t>
            </a:r>
            <a:r>
              <a:rPr lang="en-US" sz="2800" b="1" i="1" dirty="0">
                <a:latin typeface="Symbol" pitchFamily="18" charset="2"/>
              </a:rPr>
              <a:t>p</a:t>
            </a:r>
            <a:r>
              <a:rPr lang="en-US" sz="2800" b="1" dirty="0">
                <a:latin typeface="Symbol" pitchFamily="18" charset="2"/>
              </a:rPr>
              <a:t>(.3)</a:t>
            </a:r>
            <a:r>
              <a:rPr lang="en-US" sz="2800" b="1" i="1" dirty="0">
                <a:latin typeface="Times New Roman" pitchFamily="18" charset="0"/>
              </a:rPr>
              <a:t>t</a:t>
            </a:r>
            <a:r>
              <a:rPr lang="en-US" sz="2800" b="1" dirty="0">
                <a:latin typeface="Symbol" pitchFamily="18" charset="2"/>
              </a:rPr>
              <a:t>)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" y="1529862"/>
            <a:ext cx="7596554" cy="37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61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Cos(</a:t>
            </a:r>
            <a:r>
              <a:rPr lang="en-US" i="1" dirty="0"/>
              <a:t>t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78947-F0B5-2A41-B5C1-53A6E3A16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1" y="3569678"/>
            <a:ext cx="3903785" cy="2426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36492F-8EF4-C047-A002-CA5918864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32" y="1328478"/>
            <a:ext cx="3903785" cy="242667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DE1CFC-1EF2-614B-903A-58B1FC11B7E0}"/>
              </a:ext>
            </a:extLst>
          </p:cNvPr>
          <p:cNvCxnSpPr>
            <a:cxnSpLocks/>
          </p:cNvCxnSpPr>
          <p:nvPr/>
        </p:nvCxnSpPr>
        <p:spPr bwMode="auto">
          <a:xfrm>
            <a:off x="2954215" y="1692514"/>
            <a:ext cx="1547446" cy="23724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620B63-7512-D54C-8DC6-E78585DD1969}"/>
              </a:ext>
            </a:extLst>
          </p:cNvPr>
          <p:cNvCxnSpPr>
            <a:cxnSpLocks/>
          </p:cNvCxnSpPr>
          <p:nvPr/>
        </p:nvCxnSpPr>
        <p:spPr bwMode="auto">
          <a:xfrm>
            <a:off x="1266092" y="2447182"/>
            <a:ext cx="35169" cy="161778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082FF84-5843-5E49-8749-A48E9B99731B}"/>
              </a:ext>
            </a:extLst>
          </p:cNvPr>
          <p:cNvSpPr/>
          <p:nvPr/>
        </p:nvSpPr>
        <p:spPr bwMode="auto">
          <a:xfrm>
            <a:off x="1362648" y="1692514"/>
            <a:ext cx="1591567" cy="144188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78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A71896-4678-F748-AFC6-0B090FF03F4E}"/>
                  </a:ext>
                </a:extLst>
              </p:cNvPr>
              <p:cNvSpPr txBox="1"/>
              <p:nvPr/>
            </p:nvSpPr>
            <p:spPr>
              <a:xfrm>
                <a:off x="5697416" y="3394035"/>
                <a:ext cx="2532185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Period = 2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A71896-4678-F748-AFC6-0B090FF0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416" y="3394035"/>
                <a:ext cx="2532185" cy="461665"/>
              </a:xfrm>
              <a:prstGeom prst="rect">
                <a:avLst/>
              </a:prstGeom>
              <a:blipFill>
                <a:blip r:embed="rId4"/>
                <a:stretch>
                  <a:fillRect l="-3500" t="-7895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587EC5A-A206-1046-9B53-0A857D07AFE7}"/>
              </a:ext>
            </a:extLst>
          </p:cNvPr>
          <p:cNvSpPr/>
          <p:nvPr/>
        </p:nvSpPr>
        <p:spPr>
          <a:xfrm>
            <a:off x="9144000" y="4471189"/>
            <a:ext cx="3610708" cy="9848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i="1" dirty="0"/>
              <a:t>x</a:t>
            </a:r>
            <a:r>
              <a:rPr lang="en-US" sz="1600" dirty="0"/>
              <a:t> = seq(0,4*pi,length = 1000)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plot(</a:t>
            </a:r>
            <a:r>
              <a:rPr lang="en-US" sz="1600" i="1" dirty="0"/>
              <a:t>x,</a:t>
            </a:r>
            <a:r>
              <a:rPr lang="en-US" sz="1600" dirty="0"/>
              <a:t>cos(</a:t>
            </a:r>
            <a:r>
              <a:rPr lang="en-US" sz="1600" i="1" dirty="0"/>
              <a:t>x</a:t>
            </a:r>
            <a:r>
              <a:rPr lang="en-US" sz="1600" dirty="0"/>
              <a:t>))</a:t>
            </a:r>
          </a:p>
          <a:p>
            <a:pPr>
              <a:spcBef>
                <a:spcPts val="600"/>
              </a:spcBef>
            </a:pP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818F7B-374B-6744-8139-0830CD11A467}"/>
              </a:ext>
            </a:extLst>
          </p:cNvPr>
          <p:cNvSpPr/>
          <p:nvPr/>
        </p:nvSpPr>
        <p:spPr>
          <a:xfrm>
            <a:off x="9144000" y="2209800"/>
            <a:ext cx="3610708" cy="7232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i="1" dirty="0"/>
              <a:t>x</a:t>
            </a:r>
            <a:r>
              <a:rPr lang="en-US" dirty="0"/>
              <a:t> = seq(0,2*pi,length = 1000)</a:t>
            </a:r>
          </a:p>
          <a:p>
            <a:pPr>
              <a:spcBef>
                <a:spcPts val="600"/>
              </a:spcBef>
            </a:pPr>
            <a:r>
              <a:rPr lang="en-US" dirty="0"/>
              <a:t>plot(</a:t>
            </a:r>
            <a:r>
              <a:rPr lang="en-US" i="1" dirty="0"/>
              <a:t>x,</a:t>
            </a:r>
            <a:r>
              <a:rPr lang="en-US" dirty="0"/>
              <a:t>cos(</a:t>
            </a:r>
            <a:r>
              <a:rPr lang="en-US" i="1" dirty="0"/>
              <a:t>x</a:t>
            </a:r>
            <a:r>
              <a:rPr lang="en-US" dirty="0"/>
              <a:t>))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158433" y="3394035"/>
            <a:ext cx="2534017" cy="372792"/>
            <a:chOff x="2257391" y="3385511"/>
            <a:chExt cx="2745186" cy="4038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C24FF73-BB8A-5E42-8708-62FF6990DEAD}"/>
                    </a:ext>
                  </a:extLst>
                </p:cNvPr>
                <p:cNvSpPr txBox="1"/>
                <p:nvPr/>
              </p:nvSpPr>
              <p:spPr>
                <a:xfrm>
                  <a:off x="2257391" y="3389259"/>
                  <a:ext cx="297165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C24FF73-BB8A-5E42-8708-62FF6990D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391" y="3389259"/>
                  <a:ext cx="297165" cy="400108"/>
                </a:xfrm>
                <a:prstGeom prst="rect">
                  <a:avLst/>
                </a:prstGeom>
                <a:blipFill>
                  <a:blip r:embed="rId5"/>
                  <a:stretch>
                    <a:fillRect l="-8696"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C9922B-3FD1-8B41-9965-0B6BCE23EB7C}"/>
                    </a:ext>
                  </a:extLst>
                </p:cNvPr>
                <p:cNvSpPr txBox="1"/>
                <p:nvPr/>
              </p:nvSpPr>
              <p:spPr>
                <a:xfrm>
                  <a:off x="2928939" y="3389259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AC9922B-3FD1-8B41-9965-0B6BCE23EB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39" y="3389259"/>
                  <a:ext cx="481243" cy="400108"/>
                </a:xfrm>
                <a:prstGeom prst="rect">
                  <a:avLst/>
                </a:prstGeom>
                <a:blipFill>
                  <a:blip r:embed="rId6"/>
                  <a:stretch>
                    <a:fillRect l="-11111" r="-8333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7D24874-E0CB-904D-901B-48B6946383C2}"/>
                    </a:ext>
                  </a:extLst>
                </p:cNvPr>
                <p:cNvSpPr txBox="1"/>
                <p:nvPr/>
              </p:nvSpPr>
              <p:spPr>
                <a:xfrm>
                  <a:off x="3715156" y="3385511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7D24874-E0CB-904D-901B-48B694638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156" y="3385511"/>
                  <a:ext cx="481243" cy="400108"/>
                </a:xfrm>
                <a:prstGeom prst="rect">
                  <a:avLst/>
                </a:prstGeom>
                <a:blipFill>
                  <a:blip r:embed="rId7"/>
                  <a:stretch>
                    <a:fillRect l="-14286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CCE529B-7845-0442-BE96-EB54667B896B}"/>
                    </a:ext>
                  </a:extLst>
                </p:cNvPr>
                <p:cNvSpPr txBox="1"/>
                <p:nvPr/>
              </p:nvSpPr>
              <p:spPr>
                <a:xfrm>
                  <a:off x="4521334" y="3385511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CCE529B-7845-0442-BE96-EB54667B8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334" y="3385511"/>
                  <a:ext cx="481243" cy="400108"/>
                </a:xfrm>
                <a:prstGeom prst="rect">
                  <a:avLst/>
                </a:prstGeom>
                <a:blipFill>
                  <a:blip r:embed="rId8"/>
                  <a:stretch>
                    <a:fillRect l="-14286" r="-1142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2726129" y="5640529"/>
            <a:ext cx="1966321" cy="410568"/>
            <a:chOff x="2872395" y="3385511"/>
            <a:chExt cx="2130182" cy="4447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C24FF73-BB8A-5E42-8708-62FF6990DEAD}"/>
                    </a:ext>
                  </a:extLst>
                </p:cNvPr>
                <p:cNvSpPr txBox="1"/>
                <p:nvPr/>
              </p:nvSpPr>
              <p:spPr>
                <a:xfrm>
                  <a:off x="2872395" y="3430183"/>
                  <a:ext cx="297165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24FF73-BB8A-5E42-8708-62FF6990D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2395" y="3430183"/>
                  <a:ext cx="297165" cy="400108"/>
                </a:xfrm>
                <a:prstGeom prst="rect">
                  <a:avLst/>
                </a:prstGeom>
                <a:blipFill>
                  <a:blip r:embed="rId9"/>
                  <a:stretch>
                    <a:fillRect l="-9091"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CE529B-7845-0442-BE96-EB54667B896B}"/>
                    </a:ext>
                  </a:extLst>
                </p:cNvPr>
                <p:cNvSpPr txBox="1"/>
                <p:nvPr/>
              </p:nvSpPr>
              <p:spPr>
                <a:xfrm>
                  <a:off x="4521334" y="3385511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CCE529B-7845-0442-BE96-EB54667B8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334" y="3385511"/>
                  <a:ext cx="481243" cy="400108"/>
                </a:xfrm>
                <a:prstGeom prst="rect">
                  <a:avLst/>
                </a:prstGeom>
                <a:blipFill>
                  <a:blip r:embed="rId10"/>
                  <a:stretch>
                    <a:fillRect l="-14286" r="-5714"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2727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" y="1529862"/>
            <a:ext cx="7596554" cy="3798277"/>
          </a:xfrm>
          <a:prstGeom prst="rect">
            <a:avLst/>
          </a:prstGeom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3540253" y="5439509"/>
            <a:ext cx="2391624" cy="65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/>
              <a:t>cos</a:t>
            </a:r>
            <a:r>
              <a:rPr lang="en-US" sz="2800" b="1" dirty="0">
                <a:latin typeface="Symbol" pitchFamily="18" charset="2"/>
              </a:rPr>
              <a:t>(</a:t>
            </a:r>
            <a:r>
              <a:rPr lang="en-US" sz="2800" b="1" dirty="0">
                <a:latin typeface="Times New Roman" pitchFamily="18" charset="0"/>
              </a:rPr>
              <a:t>2</a:t>
            </a:r>
            <a:r>
              <a:rPr lang="en-US" sz="2800" b="1" i="1" dirty="0">
                <a:latin typeface="Symbol" pitchFamily="18" charset="2"/>
              </a:rPr>
              <a:t>p</a:t>
            </a:r>
            <a:r>
              <a:rPr lang="en-US" sz="2800" b="1" dirty="0">
                <a:latin typeface="Symbol" pitchFamily="18" charset="2"/>
              </a:rPr>
              <a:t>(1.3)</a:t>
            </a:r>
            <a:r>
              <a:rPr lang="en-US" sz="2800" b="1" i="1" dirty="0">
                <a:latin typeface="Times New Roman" pitchFamily="18" charset="0"/>
              </a:rPr>
              <a:t>t</a:t>
            </a:r>
            <a:r>
              <a:rPr lang="en-US" sz="2800" b="1" dirty="0">
                <a:latin typeface="Symbol" pitchFamily="18" charset="2"/>
              </a:rPr>
              <a:t>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28371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" y="1529862"/>
            <a:ext cx="7596554" cy="37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762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195755" y="5410856"/>
            <a:ext cx="7737231" cy="90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92" b="1" dirty="0"/>
              <a:t>Note:</a:t>
            </a:r>
            <a:r>
              <a:rPr lang="en-US" sz="2400" dirty="0"/>
              <a:t> </a:t>
            </a:r>
            <a:r>
              <a:rPr lang="en-US" sz="2031" dirty="0"/>
              <a:t>At </a:t>
            </a:r>
            <a:r>
              <a:rPr lang="en-US" sz="2031" i="1" dirty="0"/>
              <a:t>t </a:t>
            </a:r>
            <a:r>
              <a:rPr lang="en-US" sz="2031" dirty="0"/>
              <a:t>= </a:t>
            </a:r>
            <a:r>
              <a:rPr lang="en-US" sz="2031" dirty="0">
                <a:latin typeface="Times New Roman" pitchFamily="18" charset="0"/>
              </a:rPr>
              <a:t>0, </a:t>
            </a:r>
            <a:r>
              <a:rPr lang="en-US" sz="2031" dirty="0">
                <a:latin typeface="Times New Roman" pitchFamily="18" charset="0"/>
                <a:sym typeface="Symbol" pitchFamily="18" charset="2"/>
              </a:rPr>
              <a:t>1, 2, … </a:t>
            </a:r>
            <a:r>
              <a:rPr lang="en-US" sz="2031" dirty="0">
                <a:sym typeface="Symbol" pitchFamily="18" charset="2"/>
              </a:rPr>
              <a:t>these two curves are indistinguishable</a:t>
            </a:r>
          </a:p>
          <a:p>
            <a:pPr>
              <a:spcBef>
                <a:spcPct val="50000"/>
              </a:spcBef>
            </a:pPr>
            <a:r>
              <a:rPr lang="en-US" sz="462" dirty="0">
                <a:sym typeface="Symbol" pitchFamily="18" charset="2"/>
              </a:rPr>
              <a:t/>
            </a:r>
            <a:br>
              <a:rPr lang="en-US" sz="462" dirty="0">
                <a:sym typeface="Symbol" pitchFamily="18" charset="2"/>
              </a:rPr>
            </a:br>
            <a:r>
              <a:rPr lang="en-US" sz="2123" dirty="0">
                <a:sym typeface="Symbol" pitchFamily="18" charset="2"/>
              </a:rPr>
              <a:t>            </a:t>
            </a:r>
            <a:r>
              <a:rPr lang="en-US" sz="2123" i="1" dirty="0">
                <a:sym typeface="Symbol" pitchFamily="18" charset="2"/>
              </a:rPr>
              <a:t>—aliasing.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" y="1529862"/>
            <a:ext cx="7596554" cy="37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0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237" y="838200"/>
            <a:ext cx="5556738" cy="277836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33C7A-D743-9B4D-9A06-B52CAAE51E61}"/>
              </a:ext>
            </a:extLst>
          </p:cNvPr>
          <p:cNvCxnSpPr>
            <a:cxnSpLocks/>
          </p:cNvCxnSpPr>
          <p:nvPr/>
        </p:nvCxnSpPr>
        <p:spPr bwMode="auto">
          <a:xfrm flipH="1">
            <a:off x="1720222" y="1312986"/>
            <a:ext cx="1195754" cy="2367701"/>
          </a:xfrm>
          <a:prstGeom prst="straightConnector1">
            <a:avLst/>
          </a:prstGeom>
          <a:noFill/>
          <a:ln w="25400" cap="flat" cmpd="sng" algn="ctr">
            <a:solidFill>
              <a:srgbClr val="FC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ABBBC3-07E5-A549-B8F1-D0F3A6C8818E}"/>
              </a:ext>
            </a:extLst>
          </p:cNvPr>
          <p:cNvCxnSpPr>
            <a:cxnSpLocks/>
          </p:cNvCxnSpPr>
          <p:nvPr/>
        </p:nvCxnSpPr>
        <p:spPr bwMode="auto">
          <a:xfrm>
            <a:off x="5518500" y="2385648"/>
            <a:ext cx="492369" cy="1342653"/>
          </a:xfrm>
          <a:prstGeom prst="straightConnector1">
            <a:avLst/>
          </a:prstGeom>
          <a:noFill/>
          <a:ln w="25400" cap="flat" cmpd="sng" algn="ctr">
            <a:solidFill>
              <a:srgbClr val="FC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17" name="Text Box 3">
            <a:extLst>
              <a:ext uri="{FF2B5EF4-FFF2-40B4-BE49-F238E27FC236}">
                <a16:creationId xmlns:a16="http://schemas.microsoft.com/office/drawing/2014/main" id="{3A4100D8-A0B0-1149-B4A3-8623E65BD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7052" y="3299984"/>
            <a:ext cx="1969477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15" b="1" dirty="0"/>
              <a:t>cos</a:t>
            </a:r>
            <a:r>
              <a:rPr lang="en-US" sz="2215" b="1" dirty="0">
                <a:latin typeface="Symbol" pitchFamily="18" charset="2"/>
              </a:rPr>
              <a:t>(</a:t>
            </a:r>
            <a:r>
              <a:rPr lang="en-US" sz="2215" b="1" dirty="0">
                <a:latin typeface="Times New Roman" pitchFamily="18" charset="0"/>
              </a:rPr>
              <a:t>2</a:t>
            </a:r>
            <a:r>
              <a:rPr lang="en-US" sz="2215" b="1" i="1" dirty="0">
                <a:latin typeface="Symbol" pitchFamily="18" charset="2"/>
              </a:rPr>
              <a:t>p </a:t>
            </a:r>
            <a:r>
              <a:rPr lang="en-US" sz="2215" b="1" dirty="0">
                <a:latin typeface="Symbol" pitchFamily="18" charset="2"/>
              </a:rPr>
              <a:t>(1.3)</a:t>
            </a:r>
            <a:r>
              <a:rPr lang="en-US" sz="2215" b="1" i="1" dirty="0">
                <a:latin typeface="Times New Roman" pitchFamily="18" charset="0"/>
              </a:rPr>
              <a:t>t</a:t>
            </a:r>
            <a:r>
              <a:rPr lang="en-US" sz="2215" b="1" dirty="0">
                <a:latin typeface="Symbol" pitchFamily="18" charset="2"/>
              </a:rPr>
              <a:t>)</a:t>
            </a:r>
            <a:endParaRPr lang="en-US" sz="2215" b="1" dirty="0"/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416FCAD4-CE7E-A849-B59E-4CFB957E8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5356" y="3299984"/>
            <a:ext cx="1969477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15" b="1" dirty="0"/>
              <a:t>cos</a:t>
            </a:r>
            <a:r>
              <a:rPr lang="en-US" sz="2215" b="1" dirty="0">
                <a:latin typeface="Symbol" pitchFamily="18" charset="2"/>
              </a:rPr>
              <a:t>(</a:t>
            </a:r>
            <a:r>
              <a:rPr lang="en-US" sz="2215" b="1" dirty="0">
                <a:latin typeface="Times New Roman" pitchFamily="18" charset="0"/>
              </a:rPr>
              <a:t>2</a:t>
            </a:r>
            <a:r>
              <a:rPr lang="en-US" sz="2215" b="1" i="1" dirty="0">
                <a:latin typeface="Symbol" pitchFamily="18" charset="2"/>
              </a:rPr>
              <a:t>p </a:t>
            </a:r>
            <a:r>
              <a:rPr lang="en-US" sz="2215" b="1" dirty="0">
                <a:latin typeface="Symbol" pitchFamily="18" charset="2"/>
              </a:rPr>
              <a:t>(0.3)</a:t>
            </a:r>
            <a:r>
              <a:rPr lang="en-US" sz="2215" b="1" i="1" dirty="0">
                <a:latin typeface="Times New Roman" pitchFamily="18" charset="0"/>
              </a:rPr>
              <a:t>t</a:t>
            </a:r>
            <a:r>
              <a:rPr lang="en-US" sz="2215" b="1" dirty="0">
                <a:latin typeface="Symbol" pitchFamily="18" charset="2"/>
              </a:rPr>
              <a:t>)</a:t>
            </a:r>
            <a:endParaRPr lang="en-US" sz="2215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6304" b="12103"/>
          <a:stretch/>
        </p:blipFill>
        <p:spPr>
          <a:xfrm>
            <a:off x="1016839" y="3832745"/>
            <a:ext cx="2837995" cy="1921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t="16304" b="12103"/>
          <a:stretch/>
        </p:blipFill>
        <p:spPr>
          <a:xfrm>
            <a:off x="5415831" y="3834218"/>
            <a:ext cx="2837995" cy="192111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E10578-3F69-904C-984C-C5DD0B5D9CE4}"/>
              </a:ext>
            </a:extLst>
          </p:cNvPr>
          <p:cNvCxnSpPr>
            <a:cxnSpLocks/>
          </p:cNvCxnSpPr>
          <p:nvPr/>
        </p:nvCxnSpPr>
        <p:spPr bwMode="auto">
          <a:xfrm>
            <a:off x="3760039" y="4789228"/>
            <a:ext cx="1647721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E962CE-25B4-1549-9423-616A5712F642}"/>
              </a:ext>
            </a:extLst>
          </p:cNvPr>
          <p:cNvSpPr txBox="1"/>
          <p:nvPr/>
        </p:nvSpPr>
        <p:spPr>
          <a:xfrm>
            <a:off x="4248528" y="4164227"/>
            <a:ext cx="1167303" cy="2539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050" dirty="0">
                <a:solidFill>
                  <a:srgbClr val="FF0000"/>
                </a:solidFill>
              </a:rPr>
              <a:t>Identical  Spectral Densities</a:t>
            </a:r>
          </a:p>
        </p:txBody>
      </p:sp>
    </p:spTree>
    <p:extLst>
      <p:ext uri="{BB962C8B-B14F-4D97-AF65-F5344CB8AC3E}">
        <p14:creationId xmlns:p14="http://schemas.microsoft.com/office/powerpoint/2010/main" val="314302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562708" y="474786"/>
            <a:ext cx="18219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800" b="1" dirty="0"/>
              <a:t>Example: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3"/>
              <p:cNvSpPr txBox="1">
                <a:spLocks noChangeArrowheads="1"/>
              </p:cNvSpPr>
              <p:nvPr/>
            </p:nvSpPr>
            <p:spPr bwMode="auto">
              <a:xfrm>
                <a:off x="2286000" y="545123"/>
                <a:ext cx="5627077" cy="8076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noAutofit/>
              </a:bodyPr>
              <a:lstStyle>
                <a:lvl1pPr eaLnBrk="0" hangingPunct="0">
                  <a:defRPr sz="2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</a:pPr>
                <a:r>
                  <a:rPr lang="en-US" sz="2400" dirty="0"/>
                  <a:t>Let </a:t>
                </a:r>
                <a:r>
                  <a:rPr lang="en-US" sz="2400" i="1" dirty="0">
                    <a:latin typeface="Times New Roman" pitchFamily="18" charset="0"/>
                  </a:rPr>
                  <a:t>a</a:t>
                </a:r>
                <a:r>
                  <a:rPr lang="en-US" sz="2400" i="1" baseline="-25000" dirty="0">
                    <a:latin typeface="Times New Roman" pitchFamily="18" charset="0"/>
                  </a:rPr>
                  <a:t>t</a:t>
                </a:r>
                <a:r>
                  <a:rPr lang="en-US" sz="2400" i="1" dirty="0">
                    <a:latin typeface="Times New Roman" pitchFamily="18" charset="0"/>
                  </a:rPr>
                  <a:t> </a:t>
                </a:r>
                <a:r>
                  <a:rPr lang="en-US" sz="2400" dirty="0"/>
                  <a:t>be discrete white noise with zero mean and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0" y="545123"/>
                <a:ext cx="5627077" cy="807657"/>
              </a:xfrm>
              <a:prstGeom prst="rect">
                <a:avLst/>
              </a:prstGeom>
              <a:blipFill rotWithShape="0">
                <a:blip r:embed="rId3"/>
                <a:stretch>
                  <a:fillRect l="-1625" t="-6015" b="-195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7"/>
          <p:cNvSpPr txBox="1">
            <a:spLocks noChangeArrowheads="1"/>
          </p:cNvSpPr>
          <p:nvPr/>
        </p:nvSpPr>
        <p:spPr bwMode="auto">
          <a:xfrm>
            <a:off x="914401" y="2655279"/>
            <a:ext cx="14703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800" b="1" dirty="0"/>
              <a:t>Recall:</a:t>
            </a:r>
          </a:p>
        </p:txBody>
      </p:sp>
      <p:sp>
        <p:nvSpPr>
          <p:cNvPr id="25" name="Line 15"/>
          <p:cNvSpPr>
            <a:spLocks noChangeShapeType="1"/>
          </p:cNvSpPr>
          <p:nvPr/>
        </p:nvSpPr>
        <p:spPr bwMode="auto">
          <a:xfrm>
            <a:off x="2806733" y="5177377"/>
            <a:ext cx="2883877" cy="58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noAutofit/>
          </a:bodyPr>
          <a:lstStyle/>
          <a:p>
            <a:pPr>
              <a:spcBef>
                <a:spcPts val="600"/>
              </a:spcBef>
            </a:pPr>
            <a:endParaRPr lang="en-US" sz="2400" dirty="0"/>
          </a:p>
        </p:txBody>
      </p:sp>
      <p:sp>
        <p:nvSpPr>
          <p:cNvPr id="26" name="Text Box 17"/>
          <p:cNvSpPr txBox="1">
            <a:spLocks noChangeArrowheads="1"/>
          </p:cNvSpPr>
          <p:nvPr/>
        </p:nvSpPr>
        <p:spPr bwMode="auto">
          <a:xfrm>
            <a:off x="2560547" y="5290691"/>
            <a:ext cx="3516923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1662" dirty="0"/>
              <a:t>–.5                    0                        .5</a:t>
            </a:r>
          </a:p>
        </p:txBody>
      </p:sp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2384701" y="4614670"/>
            <a:ext cx="492369" cy="37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1846" dirty="0"/>
              <a:t>1</a:t>
            </a:r>
          </a:p>
        </p:txBody>
      </p:sp>
      <p:sp>
        <p:nvSpPr>
          <p:cNvPr id="28" name="Text Box 19"/>
          <p:cNvSpPr txBox="1">
            <a:spLocks noChangeArrowheads="1"/>
          </p:cNvSpPr>
          <p:nvPr/>
        </p:nvSpPr>
        <p:spPr bwMode="auto">
          <a:xfrm>
            <a:off x="1055078" y="5750169"/>
            <a:ext cx="75555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000" dirty="0"/>
              <a:t>That is, all frequencies are “equally present” in white noise.</a:t>
            </a:r>
          </a:p>
        </p:txBody>
      </p:sp>
      <p:sp>
        <p:nvSpPr>
          <p:cNvPr id="29" name="Text Box 20"/>
          <p:cNvSpPr txBox="1">
            <a:spLocks noChangeArrowheads="1"/>
          </p:cNvSpPr>
          <p:nvPr/>
        </p:nvSpPr>
        <p:spPr bwMode="auto">
          <a:xfrm>
            <a:off x="2286000" y="1595735"/>
            <a:ext cx="18991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dirty="0"/>
              <a:t>In this case,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71800" y="4245338"/>
            <a:ext cx="2602523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Spectral Density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3528060" y="600949"/>
            <a:ext cx="2802598" cy="35699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78">
              <a:spcBef>
                <a:spcPts val="600"/>
              </a:spcBef>
            </a:pPr>
            <a:endParaRPr lang="en-US" sz="2400" dirty="0"/>
          </a:p>
        </p:txBody>
      </p:sp>
      <p:sp>
        <p:nvSpPr>
          <p:cNvPr id="32" name="Line 15"/>
          <p:cNvSpPr>
            <a:spLocks noChangeShapeType="1"/>
          </p:cNvSpPr>
          <p:nvPr/>
        </p:nvSpPr>
        <p:spPr bwMode="auto">
          <a:xfrm>
            <a:off x="2806733" y="4755348"/>
            <a:ext cx="2883877" cy="5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noAutofit/>
          </a:bodyPr>
          <a:lstStyle/>
          <a:p>
            <a:pPr>
              <a:spcBef>
                <a:spcPts val="600"/>
              </a:spcBef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503FB2-8746-334D-83BD-514761FAFE64}"/>
                  </a:ext>
                </a:extLst>
              </p:cNvPr>
              <p:cNvSpPr txBox="1"/>
              <p:nvPr/>
            </p:nvSpPr>
            <p:spPr>
              <a:xfrm>
                <a:off x="4056744" y="1668305"/>
                <a:ext cx="22178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F503FB2-8746-334D-83BD-514761FAF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744" y="1668305"/>
                <a:ext cx="221785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4945" t="-25000" r="-7692" b="-5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B7A8F0-7EB2-8D46-8411-6D83856E6697}"/>
                  </a:ext>
                </a:extLst>
              </p:cNvPr>
              <p:cNvSpPr txBox="1"/>
              <p:nvPr/>
            </p:nvSpPr>
            <p:spPr>
              <a:xfrm>
                <a:off x="2286000" y="2505981"/>
                <a:ext cx="3230179" cy="8392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=1+2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𝑓𝑘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B7A8F0-7EB2-8D46-8411-6D83856E6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505981"/>
                <a:ext cx="3230179" cy="8392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AF673E-ADDC-0246-B9F7-C7909B8B657C}"/>
                  </a:ext>
                </a:extLst>
              </p:cNvPr>
              <p:cNvSpPr txBox="1"/>
              <p:nvPr/>
            </p:nvSpPr>
            <p:spPr>
              <a:xfrm>
                <a:off x="2286000" y="3578423"/>
                <a:ext cx="29697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𝑇h𝑒𝑟𝑒𝑓𝑜𝑟𝑒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AF673E-ADDC-0246-B9F7-C7909B8B6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578423"/>
                <a:ext cx="2969724" cy="369332"/>
              </a:xfrm>
              <a:prstGeom prst="rect">
                <a:avLst/>
              </a:prstGeom>
              <a:blipFill>
                <a:blip r:embed="rId6"/>
                <a:stretch>
                  <a:fillRect l="-616" r="-1643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79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6" grpId="0"/>
      <p:bldP spid="27" grpId="0"/>
      <p:bldP spid="28" grpId="0"/>
      <p:bldP spid="29" grpId="0"/>
      <p:bldP spid="30" grpId="0"/>
      <p:bldP spid="32" grpId="0" animBg="1"/>
      <p:bldP spid="33" grpId="0"/>
      <p:bldP spid="34" grpId="0"/>
      <p:bldP spid="3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719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Smoothing and Windows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258F99-26AF-B541-B759-1E7DAAA93A33}"/>
              </a:ext>
            </a:extLst>
          </p:cNvPr>
          <p:cNvSpPr/>
          <p:nvPr/>
        </p:nvSpPr>
        <p:spPr>
          <a:xfrm>
            <a:off x="242047" y="6967911"/>
            <a:ext cx="83304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https://docs.google.com/document/d/1sMA_x5Y7NUsNSjrmwLR09mGl-MD9s6csevmpBS367Wo/edit?usp=sharing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4327780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Spectral Estimation in Practice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24470"/>
              </p:ext>
            </p:extLst>
          </p:nvPr>
        </p:nvGraphicFramePr>
        <p:xfrm>
          <a:off x="348342" y="1301262"/>
          <a:ext cx="7151077" cy="37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83" name="Equation" r:id="rId4" imgW="7746840" imgH="406080" progId="Equation.DSMT4">
                  <p:embed/>
                </p:oleObj>
              </mc:Choice>
              <mc:Fallback>
                <p:oleObj name="Equation" r:id="rId4" imgW="7746840" imgH="40608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8342" y="1301262"/>
                        <a:ext cx="7151077" cy="37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779190"/>
              </p:ext>
            </p:extLst>
          </p:nvPr>
        </p:nvGraphicFramePr>
        <p:xfrm>
          <a:off x="348342" y="5638800"/>
          <a:ext cx="7444154" cy="668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84" name="Equation" r:id="rId6" imgW="8064360" imgH="723600" progId="Equation.DSMT4">
                  <p:embed/>
                </p:oleObj>
              </mc:Choice>
              <mc:Fallback>
                <p:oleObj name="Equation" r:id="rId6" imgW="8064360" imgH="723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8342" y="5638800"/>
                        <a:ext cx="7444154" cy="668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48342" y="1743293"/>
            <a:ext cx="7584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For example: </a:t>
            </a:r>
            <a:r>
              <a:rPr lang="en-US" sz="2400" dirty="0"/>
              <a:t>Given a realization of length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635856"/>
              </p:ext>
            </p:extLst>
          </p:nvPr>
        </p:nvGraphicFramePr>
        <p:xfrm>
          <a:off x="348342" y="3429000"/>
          <a:ext cx="8616462" cy="351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85" name="Equation" r:id="rId8" imgW="9334440" imgH="380880" progId="Equation.DSMT4">
                  <p:embed/>
                </p:oleObj>
              </mc:Choice>
              <mc:Fallback>
                <p:oleObj name="Equation" r:id="rId8" imgW="9334440" imgH="38088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8342" y="3429000"/>
                        <a:ext cx="8616462" cy="3516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260235"/>
              </p:ext>
            </p:extLst>
          </p:nvPr>
        </p:nvGraphicFramePr>
        <p:xfrm>
          <a:off x="348342" y="3817327"/>
          <a:ext cx="5462954" cy="37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86" name="Equation" r:id="rId10" imgW="5918040" imgH="406080" progId="Equation.DSMT4">
                  <p:embed/>
                </p:oleObj>
              </mc:Choice>
              <mc:Fallback>
                <p:oleObj name="Equation" r:id="rId10" imgW="5918040" imgH="40608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8342" y="3817327"/>
                        <a:ext cx="5462954" cy="37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04800" y="4192467"/>
            <a:ext cx="3141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However,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CB1105-D1E2-F646-A4E6-0D33AAF44EF0}"/>
                  </a:ext>
                </a:extLst>
              </p:cNvPr>
              <p:cNvSpPr txBox="1"/>
              <p:nvPr/>
            </p:nvSpPr>
            <p:spPr>
              <a:xfrm>
                <a:off x="1789760" y="2209800"/>
                <a:ext cx="4235840" cy="1024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CB1105-D1E2-F646-A4E6-0D33AAF44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760" y="2209800"/>
                <a:ext cx="4235840" cy="102431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B1CA61-A434-A548-A529-0A05945E15AA}"/>
                  </a:ext>
                </a:extLst>
              </p:cNvPr>
              <p:cNvSpPr txBox="1"/>
              <p:nvPr/>
            </p:nvSpPr>
            <p:spPr>
              <a:xfrm>
                <a:off x="1799072" y="4419600"/>
                <a:ext cx="3663311" cy="1024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B1CA61-A434-A548-A529-0A05945E1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72" y="4419600"/>
                <a:ext cx="3663311" cy="10243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84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Smoothing Methods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276257"/>
              </p:ext>
            </p:extLst>
          </p:nvPr>
        </p:nvGraphicFramePr>
        <p:xfrm>
          <a:off x="1078523" y="1219200"/>
          <a:ext cx="6729046" cy="37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4" name="Equation" r:id="rId4" imgW="7289640" imgH="406080" progId="Equation.DSMT4">
                  <p:embed/>
                </p:oleObj>
              </mc:Choice>
              <mc:Fallback>
                <p:oleObj name="Equation" r:id="rId4" imgW="7289640" imgH="40608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8523" y="1219200"/>
                        <a:ext cx="6729046" cy="37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457200" y="2939458"/>
            <a:ext cx="83702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dirty="0"/>
              <a:t>Implementation involves choice of </a:t>
            </a:r>
            <a:r>
              <a:rPr lang="en-US" sz="2400" i="1" dirty="0">
                <a:latin typeface="Times New Roman" pitchFamily="18" charset="0"/>
              </a:rPr>
              <a:t>M</a:t>
            </a:r>
            <a:r>
              <a:rPr lang="en-US" sz="2400" dirty="0"/>
              <a:t> and a window function</a:t>
            </a: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457200" y="3461664"/>
            <a:ext cx="4853354" cy="546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185" b="1" dirty="0">
                <a:solidFill>
                  <a:srgbClr val="0000FB"/>
                </a:solidFill>
              </a:rPr>
              <a:t/>
            </a:r>
            <a:br>
              <a:rPr lang="en-US" sz="185" b="1" dirty="0">
                <a:solidFill>
                  <a:srgbClr val="0000FB"/>
                </a:solidFill>
              </a:rPr>
            </a:br>
            <a:r>
              <a:rPr lang="en-US" sz="2769" b="1" dirty="0"/>
              <a:t>Note:</a:t>
            </a:r>
            <a:r>
              <a:rPr lang="en-US" sz="2400" dirty="0"/>
              <a:t> A common choice for </a:t>
            </a:r>
            <a:r>
              <a:rPr lang="en-US" sz="2400" i="1" dirty="0">
                <a:latin typeface="Times New Roman" pitchFamily="18" charset="0"/>
              </a:rPr>
              <a:t>M</a:t>
            </a:r>
            <a:r>
              <a:rPr lang="en-US" sz="2400" dirty="0"/>
              <a:t> is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457200" y="4098170"/>
            <a:ext cx="77724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sz="2400" b="1" dirty="0"/>
              <a:t>Windows: </a:t>
            </a:r>
          </a:p>
          <a:p>
            <a:pPr eaLnBrk="1" hangingPunct="1">
              <a:spcBef>
                <a:spcPts val="600"/>
              </a:spcBef>
            </a:pPr>
            <a:r>
              <a:rPr lang="en-US" sz="2400" dirty="0"/>
              <a:t>   Designed to approach zero as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/>
              <a:t> approaches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b="1" dirty="0">
              <a:solidFill>
                <a:srgbClr val="0000F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" y="5257800"/>
            <a:ext cx="7173676" cy="9720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There are many windows: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tswge</a:t>
            </a:r>
            <a:r>
              <a:rPr lang="en-US" sz="2400" dirty="0"/>
              <a:t> uses the “Parzen” window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5B3E24-6282-3641-AB6F-01DF7D5678B6}"/>
                  </a:ext>
                </a:extLst>
              </p:cNvPr>
              <p:cNvSpPr txBox="1"/>
              <p:nvPr/>
            </p:nvSpPr>
            <p:spPr>
              <a:xfrm>
                <a:off x="2084440" y="1752600"/>
                <a:ext cx="5627118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1+2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≤.5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5B3E24-6282-3641-AB6F-01DF7D567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440" y="1752600"/>
                <a:ext cx="5627118" cy="10384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982528-593C-114C-8FFC-DBECEAD2A59A}"/>
                  </a:ext>
                </a:extLst>
              </p:cNvPr>
              <p:cNvSpPr txBox="1"/>
              <p:nvPr/>
            </p:nvSpPr>
            <p:spPr>
              <a:xfrm>
                <a:off x="5089693" y="3582716"/>
                <a:ext cx="638572" cy="37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982528-593C-114C-8FFC-DBECEAD2A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693" y="3582716"/>
                <a:ext cx="638572" cy="373436"/>
              </a:xfrm>
              <a:prstGeom prst="rect">
                <a:avLst/>
              </a:prstGeom>
              <a:blipFill>
                <a:blip r:embed="rId7"/>
                <a:stretch>
                  <a:fillRect l="-10476" r="-3810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138F79-D9BB-5247-84E3-9C68ACADE081}"/>
                  </a:ext>
                </a:extLst>
              </p:cNvPr>
              <p:cNvSpPr txBox="1"/>
              <p:nvPr/>
            </p:nvSpPr>
            <p:spPr>
              <a:xfrm>
                <a:off x="2101338" y="4163007"/>
                <a:ext cx="5482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138F79-D9BB-5247-84E3-9C68ACADE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338" y="4163007"/>
                <a:ext cx="548227" cy="369332"/>
              </a:xfrm>
              <a:prstGeom prst="rect">
                <a:avLst/>
              </a:prstGeom>
              <a:blipFill>
                <a:blip r:embed="rId8"/>
                <a:stretch>
                  <a:fillRect l="-12222" r="-3333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28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94" y="1905000"/>
            <a:ext cx="4848211" cy="3868254"/>
          </a:xfrm>
          <a:prstGeom prst="rect">
            <a:avLst/>
          </a:prstGeom>
        </p:spPr>
      </p:pic>
      <p:sp>
        <p:nvSpPr>
          <p:cNvPr id="19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Smoothed Spectral Estimates for Sunspot: Data with Different Truncation Points</a:t>
            </a:r>
          </a:p>
        </p:txBody>
      </p:sp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057790"/>
              </p:ext>
            </p:extLst>
          </p:nvPr>
        </p:nvGraphicFramePr>
        <p:xfrm>
          <a:off x="-381000" y="2835409"/>
          <a:ext cx="4538663" cy="200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8" name="Graph Sheet" r:id="rId5" imgW="3352680" imgH="2590560" progId="SPLUSGraphSheetFileType">
                  <p:embed/>
                </p:oleObj>
              </mc:Choice>
              <mc:Fallback>
                <p:oleObj name="Graph Sheet" r:id="rId5" imgW="3352680" imgH="2590560" progId="SPLUSGraphSheetFileType">
                  <p:embed/>
                  <p:pic>
                    <p:nvPicPr>
                      <p:cNvPr id="1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8824" r="49092" b="10590"/>
                      <a:stretch>
                        <a:fillRect/>
                      </a:stretch>
                    </p:blipFill>
                    <p:spPr bwMode="auto">
                      <a:xfrm>
                        <a:off x="-381000" y="2835409"/>
                        <a:ext cx="4538663" cy="200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5134708" y="2343228"/>
            <a:ext cx="984738" cy="37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846" dirty="0"/>
              <a:t>m = 26</a:t>
            </a: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844061" y="2284915"/>
            <a:ext cx="2443527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585" b="1" dirty="0"/>
              <a:t>Sunspot data</a:t>
            </a:r>
          </a:p>
        </p:txBody>
      </p:sp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7676846" y="2335646"/>
            <a:ext cx="984738" cy="37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846" dirty="0"/>
              <a:t>m = 10</a:t>
            </a: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5345723" y="4293223"/>
            <a:ext cx="984738" cy="37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846" dirty="0"/>
              <a:t>m = 5</a:t>
            </a:r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687463" y="4222886"/>
            <a:ext cx="984738" cy="37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846" dirty="0"/>
              <a:t>m = 50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351693" y="4886182"/>
            <a:ext cx="3444804" cy="276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1292" dirty="0"/>
              <a:t>1750           1800             1850               1900</a:t>
            </a: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1828801" y="5155488"/>
            <a:ext cx="773723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1662" dirty="0"/>
              <a:t>Year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/>
          <a:srcRect l="10240" t="11678" r="3952"/>
          <a:stretch/>
        </p:blipFill>
        <p:spPr>
          <a:xfrm>
            <a:off x="4370939" y="2017296"/>
            <a:ext cx="4290647" cy="3643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Box 15"/>
              <p:cNvSpPr txBox="1">
                <a:spLocks noChangeArrowheads="1"/>
              </p:cNvSpPr>
              <p:nvPr/>
            </p:nvSpPr>
            <p:spPr bwMode="auto">
              <a:xfrm>
                <a:off x="5957332" y="2609181"/>
                <a:ext cx="2250831" cy="409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46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846" i="1">
                          <a:latin typeface="Cambria Math" panose="02040503050406030204" pitchFamily="18" charset="0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en-US" sz="1846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46" i="1">
                              <a:latin typeface="Cambria Math" panose="02040503050406030204" pitchFamily="18" charset="0"/>
                            </a:rPr>
                            <m:t>260 </m:t>
                          </m:r>
                        </m:e>
                      </m:rad>
                      <m:r>
                        <a:rPr lang="en-US" sz="1846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≈32</m:t>
                      </m:r>
                    </m:oMath>
                  </m:oMathPara>
                </a14:m>
                <a:endParaRPr lang="en-US" sz="1846" dirty="0"/>
              </a:p>
            </p:txBody>
          </p:sp>
        </mc:Choice>
        <mc:Fallback xmlns="">
          <p:sp>
            <p:nvSpPr>
              <p:cNvPr id="2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7332" y="2609181"/>
                <a:ext cx="2250831" cy="4099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15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200" dirty="0"/>
                  <a:t>Cos(</a:t>
                </a:r>
                <a:r>
                  <a:rPr lang="en-US" sz="3200" i="1" dirty="0"/>
                  <a:t>t</a:t>
                </a:r>
                <a:r>
                  <a:rPr lang="en-US" sz="3200" dirty="0"/>
                  <a:t>+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lang="en-US" sz="3200" dirty="0"/>
                  <a:t>): Phase Shift by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lang="en-US" sz="3200" dirty="0"/>
                  <a:t/>
                </a:r>
                <a:br>
                  <a:rPr lang="en-US" sz="3200" dirty="0"/>
                </a:br>
                <a:r>
                  <a:rPr lang="en-US" sz="3200" dirty="0">
                    <a:ea typeface="Cambria Math" panose="02040503050406030204" pitchFamily="18" charset="0"/>
                  </a:rPr>
                  <a:t>Horizontal Shift Left by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3743" b="-14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2F9EBB9-E349-3C4B-8AB6-2FC8A99B2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34" y="3912242"/>
            <a:ext cx="3903785" cy="2426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92D476-B4DF-2545-876E-029DB3C5C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50" y="1744965"/>
            <a:ext cx="3903785" cy="242667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42262" y="3831444"/>
            <a:ext cx="2534017" cy="372792"/>
            <a:chOff x="2257391" y="3385511"/>
            <a:chExt cx="2745186" cy="4038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C24FF73-BB8A-5E42-8708-62FF6990DEAD}"/>
                    </a:ext>
                  </a:extLst>
                </p:cNvPr>
                <p:cNvSpPr txBox="1"/>
                <p:nvPr/>
              </p:nvSpPr>
              <p:spPr>
                <a:xfrm>
                  <a:off x="2257391" y="3389259"/>
                  <a:ext cx="297165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C24FF73-BB8A-5E42-8708-62FF6990D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391" y="3389259"/>
                  <a:ext cx="297165" cy="400108"/>
                </a:xfrm>
                <a:prstGeom prst="rect">
                  <a:avLst/>
                </a:prstGeom>
                <a:blipFill>
                  <a:blip r:embed="rId5"/>
                  <a:stretch>
                    <a:fillRect l="-9091"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AC9922B-3FD1-8B41-9965-0B6BCE23EB7C}"/>
                    </a:ext>
                  </a:extLst>
                </p:cNvPr>
                <p:cNvSpPr txBox="1"/>
                <p:nvPr/>
              </p:nvSpPr>
              <p:spPr>
                <a:xfrm>
                  <a:off x="2928939" y="3389259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AC9922B-3FD1-8B41-9965-0B6BCE23EB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39" y="3389259"/>
                  <a:ext cx="481243" cy="400108"/>
                </a:xfrm>
                <a:prstGeom prst="rect">
                  <a:avLst/>
                </a:prstGeom>
                <a:blipFill>
                  <a:blip r:embed="rId6"/>
                  <a:stretch>
                    <a:fillRect l="-11111" r="-1111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7D24874-E0CB-904D-901B-48B6946383C2}"/>
                    </a:ext>
                  </a:extLst>
                </p:cNvPr>
                <p:cNvSpPr txBox="1"/>
                <p:nvPr/>
              </p:nvSpPr>
              <p:spPr>
                <a:xfrm>
                  <a:off x="3715156" y="3385511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7D24874-E0CB-904D-901B-48B694638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156" y="3385511"/>
                  <a:ext cx="481243" cy="400108"/>
                </a:xfrm>
                <a:prstGeom prst="rect">
                  <a:avLst/>
                </a:prstGeom>
                <a:blipFill>
                  <a:blip r:embed="rId7"/>
                  <a:stretch>
                    <a:fillRect l="-13889" r="-8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CCE529B-7845-0442-BE96-EB54667B896B}"/>
                    </a:ext>
                  </a:extLst>
                </p:cNvPr>
                <p:cNvSpPr txBox="1"/>
                <p:nvPr/>
              </p:nvSpPr>
              <p:spPr>
                <a:xfrm>
                  <a:off x="4521334" y="3385511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CCE529B-7845-0442-BE96-EB54667B8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334" y="3385511"/>
                  <a:ext cx="481243" cy="400108"/>
                </a:xfrm>
                <a:prstGeom prst="rect">
                  <a:avLst/>
                </a:prstGeom>
                <a:blipFill>
                  <a:blip r:embed="rId8"/>
                  <a:stretch>
                    <a:fillRect l="-11111" r="-1111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D818F7B-374B-6744-8139-0830CD11A467}"/>
              </a:ext>
            </a:extLst>
          </p:cNvPr>
          <p:cNvSpPr/>
          <p:nvPr/>
        </p:nvSpPr>
        <p:spPr>
          <a:xfrm>
            <a:off x="9372600" y="2315707"/>
            <a:ext cx="3247043" cy="623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77" i="1" dirty="0"/>
              <a:t>t</a:t>
            </a:r>
            <a:r>
              <a:rPr lang="en-US" sz="1477" dirty="0"/>
              <a:t> = seq(0,4*pi,length = 1000)</a:t>
            </a:r>
          </a:p>
          <a:p>
            <a:pPr>
              <a:spcBef>
                <a:spcPts val="600"/>
              </a:spcBef>
            </a:pPr>
            <a:r>
              <a:rPr lang="en-US" sz="1477" dirty="0"/>
              <a:t>plot(</a:t>
            </a:r>
            <a:r>
              <a:rPr lang="en-US" sz="1477" i="1" dirty="0"/>
              <a:t>t,</a:t>
            </a:r>
            <a:r>
              <a:rPr lang="en-US" sz="1477" dirty="0"/>
              <a:t>cos(</a:t>
            </a:r>
            <a:r>
              <a:rPr lang="en-US" sz="1477" i="1" dirty="0"/>
              <a:t>t</a:t>
            </a:r>
            <a:r>
              <a:rPr lang="en-US" sz="1477" dirty="0"/>
              <a:t>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2B8A782-B8A7-AD4D-ABD6-EA49EDD5E62C}"/>
                  </a:ext>
                </a:extLst>
              </p:cNvPr>
              <p:cNvSpPr/>
              <p:nvPr/>
            </p:nvSpPr>
            <p:spPr>
              <a:xfrm>
                <a:off x="9372600" y="4200776"/>
                <a:ext cx="3232543" cy="9281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477" dirty="0"/>
                  <a:t>delta = </a:t>
                </a:r>
                <a14:m>
                  <m:oMath xmlns:m="http://schemas.openxmlformats.org/officeDocument/2006/math">
                    <m:r>
                      <a:rPr lang="en-US" sz="1477" i="1">
                        <a:latin typeface="Cambria Math" panose="02040503050406030204" pitchFamily="18" charset="0"/>
                      </a:rPr>
                      <m:t>𝑝𝑖</m:t>
                    </m:r>
                  </m:oMath>
                </a14:m>
                <a:endParaRPr lang="en-US" sz="1477" dirty="0"/>
              </a:p>
              <a:p>
                <a:pPr>
                  <a:spcBef>
                    <a:spcPts val="600"/>
                  </a:spcBef>
                </a:pPr>
                <a:r>
                  <a:rPr lang="en-US" sz="1477" i="1" dirty="0"/>
                  <a:t>t</a:t>
                </a:r>
                <a:r>
                  <a:rPr lang="en-US" sz="1477" dirty="0"/>
                  <a:t> = seq(0,4*pi,length = 1000)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477" dirty="0"/>
                  <a:t>plot(</a:t>
                </a:r>
                <a:r>
                  <a:rPr lang="en-US" sz="1477" i="1" dirty="0"/>
                  <a:t>t,</a:t>
                </a:r>
                <a:r>
                  <a:rPr lang="en-US" sz="1477" dirty="0"/>
                  <a:t>cos(</a:t>
                </a:r>
                <a:r>
                  <a:rPr lang="en-US" sz="1477" i="1" dirty="0"/>
                  <a:t>t</a:t>
                </a:r>
                <a:r>
                  <a:rPr lang="en-US" sz="1477" dirty="0"/>
                  <a:t>+delta))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2B8A782-B8A7-AD4D-ABD6-EA49EDD5E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4200776"/>
                <a:ext cx="3232543" cy="928139"/>
              </a:xfrm>
              <a:prstGeom prst="rect">
                <a:avLst/>
              </a:prstGeom>
              <a:blipFill>
                <a:blip r:embed="rId9"/>
                <a:stretch>
                  <a:fillRect l="-781" t="-1351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EBDDFB-F587-DE44-8D5F-D8FE2CA89FCC}"/>
              </a:ext>
            </a:extLst>
          </p:cNvPr>
          <p:cNvCxnSpPr>
            <a:cxnSpLocks/>
          </p:cNvCxnSpPr>
          <p:nvPr/>
        </p:nvCxnSpPr>
        <p:spPr bwMode="auto">
          <a:xfrm flipH="1">
            <a:off x="2286000" y="2300820"/>
            <a:ext cx="682452" cy="20578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708EF5-8913-E14B-9110-FE6797A83FBE}"/>
              </a:ext>
            </a:extLst>
          </p:cNvPr>
          <p:cNvCxnSpPr>
            <a:cxnSpLocks/>
          </p:cNvCxnSpPr>
          <p:nvPr/>
        </p:nvCxnSpPr>
        <p:spPr bwMode="auto">
          <a:xfrm flipH="1">
            <a:off x="1432560" y="3613129"/>
            <a:ext cx="743791" cy="2101871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38096C-D57A-F04A-864B-9EEEDB631F24}"/>
              </a:ext>
            </a:extLst>
          </p:cNvPr>
          <p:cNvCxnSpPr>
            <a:cxnSpLocks/>
          </p:cNvCxnSpPr>
          <p:nvPr/>
        </p:nvCxnSpPr>
        <p:spPr bwMode="auto">
          <a:xfrm flipH="1">
            <a:off x="2621280" y="2891218"/>
            <a:ext cx="658124" cy="2122742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91737B-3F51-2841-9F6F-1CFD85CC33C0}"/>
              </a:ext>
            </a:extLst>
          </p:cNvPr>
          <p:cNvCxnSpPr>
            <a:cxnSpLocks/>
          </p:cNvCxnSpPr>
          <p:nvPr/>
        </p:nvCxnSpPr>
        <p:spPr bwMode="auto">
          <a:xfrm flipH="1">
            <a:off x="2956560" y="3524660"/>
            <a:ext cx="741045" cy="212938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E3C6BAA-1C35-1248-A0A5-D4A4C4C400F1}"/>
                  </a:ext>
                </a:extLst>
              </p:cNvPr>
              <p:cNvSpPr/>
              <p:nvPr/>
            </p:nvSpPr>
            <p:spPr>
              <a:xfrm>
                <a:off x="4677757" y="2287172"/>
                <a:ext cx="2395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E3C6BAA-1C35-1248-A0A5-D4A4C4C40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57" y="2287172"/>
                <a:ext cx="2395720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509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E3C6BAA-1C35-1248-A0A5-D4A4C4C400F1}"/>
                  </a:ext>
                </a:extLst>
              </p:cNvPr>
              <p:cNvSpPr/>
              <p:nvPr/>
            </p:nvSpPr>
            <p:spPr>
              <a:xfrm>
                <a:off x="4677757" y="4267200"/>
                <a:ext cx="28343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E3C6BAA-1C35-1248-A0A5-D4A4C4C40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57" y="4267200"/>
                <a:ext cx="2834302" cy="461665"/>
              </a:xfrm>
              <a:prstGeom prst="rect">
                <a:avLst/>
              </a:prstGeom>
              <a:blipFill>
                <a:blip r:embed="rId11"/>
                <a:stretch>
                  <a:fillRect l="-430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2142262" y="5982288"/>
            <a:ext cx="2534017" cy="372792"/>
            <a:chOff x="2257391" y="3385511"/>
            <a:chExt cx="2745186" cy="4038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C24FF73-BB8A-5E42-8708-62FF6990DEAD}"/>
                    </a:ext>
                  </a:extLst>
                </p:cNvPr>
                <p:cNvSpPr txBox="1"/>
                <p:nvPr/>
              </p:nvSpPr>
              <p:spPr>
                <a:xfrm>
                  <a:off x="2257391" y="3389259"/>
                  <a:ext cx="297165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C24FF73-BB8A-5E42-8708-62FF6990D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391" y="3389259"/>
                  <a:ext cx="297165" cy="400108"/>
                </a:xfrm>
                <a:prstGeom prst="rect">
                  <a:avLst/>
                </a:prstGeom>
                <a:blipFill>
                  <a:blip r:embed="rId12"/>
                  <a:stretch>
                    <a:fillRect l="-9091"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AC9922B-3FD1-8B41-9965-0B6BCE23EB7C}"/>
                    </a:ext>
                  </a:extLst>
                </p:cNvPr>
                <p:cNvSpPr txBox="1"/>
                <p:nvPr/>
              </p:nvSpPr>
              <p:spPr>
                <a:xfrm>
                  <a:off x="2928939" y="3389259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AC9922B-3FD1-8B41-9965-0B6BCE23EB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39" y="3389259"/>
                  <a:ext cx="481243" cy="400108"/>
                </a:xfrm>
                <a:prstGeom prst="rect">
                  <a:avLst/>
                </a:prstGeom>
                <a:blipFill>
                  <a:blip r:embed="rId13"/>
                  <a:stretch>
                    <a:fillRect l="-11111" r="-1111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7D24874-E0CB-904D-901B-48B6946383C2}"/>
                    </a:ext>
                  </a:extLst>
                </p:cNvPr>
                <p:cNvSpPr txBox="1"/>
                <p:nvPr/>
              </p:nvSpPr>
              <p:spPr>
                <a:xfrm>
                  <a:off x="3715156" y="3385511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7D24874-E0CB-904D-901B-48B694638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156" y="3385511"/>
                  <a:ext cx="481243" cy="400108"/>
                </a:xfrm>
                <a:prstGeom prst="rect">
                  <a:avLst/>
                </a:prstGeom>
                <a:blipFill>
                  <a:blip r:embed="rId14"/>
                  <a:stretch>
                    <a:fillRect l="-13889" r="-8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CCE529B-7845-0442-BE96-EB54667B896B}"/>
                    </a:ext>
                  </a:extLst>
                </p:cNvPr>
                <p:cNvSpPr txBox="1"/>
                <p:nvPr/>
              </p:nvSpPr>
              <p:spPr>
                <a:xfrm>
                  <a:off x="4521334" y="3385511"/>
                  <a:ext cx="481243" cy="400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CCE529B-7845-0442-BE96-EB54667B8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334" y="3385511"/>
                  <a:ext cx="481243" cy="400108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1111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3238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Smoothed Spectral Estimates for Data </a:t>
            </a:r>
            <a:br>
              <a:rPr lang="en-US" sz="3200" dirty="0"/>
            </a:br>
            <a:r>
              <a:rPr lang="en-US" sz="3200" dirty="0"/>
              <a:t>in Fig. 1.21 with Different Truncation Points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91580" y="2212018"/>
            <a:ext cx="2443527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585" b="1" dirty="0"/>
              <a:t>Fig. 1.21</a:t>
            </a:r>
          </a:p>
        </p:txBody>
      </p:sp>
      <p:pic>
        <p:nvPicPr>
          <p:cNvPr id="13" name="Picture 12" descr="tmpfig1.16.tif"/>
          <p:cNvPicPr>
            <a:picLocks noChangeAspect="1"/>
          </p:cNvPicPr>
          <p:nvPr/>
        </p:nvPicPr>
        <p:blipFill rotWithShape="1">
          <a:blip r:embed="rId3" cstate="print"/>
          <a:srcRect b="50000"/>
          <a:stretch/>
        </p:blipFill>
        <p:spPr>
          <a:xfrm>
            <a:off x="3733800" y="1828800"/>
            <a:ext cx="5126277" cy="2097113"/>
          </a:xfrm>
          <a:prstGeom prst="rect">
            <a:avLst/>
          </a:prstGeom>
        </p:spPr>
      </p:pic>
      <p:pic>
        <p:nvPicPr>
          <p:cNvPr id="14" name="Picture 13" descr="tmp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355" y="6157693"/>
            <a:ext cx="836149" cy="224204"/>
          </a:xfrm>
          <a:prstGeom prst="rect">
            <a:avLst/>
          </a:prstGeom>
        </p:spPr>
      </p:pic>
      <p:pic>
        <p:nvPicPr>
          <p:cNvPr id="15" name="Picture 14" descr="tmpfig1.15.tif"/>
          <p:cNvPicPr>
            <a:picLocks noChangeAspect="1"/>
          </p:cNvPicPr>
          <p:nvPr/>
        </p:nvPicPr>
        <p:blipFill>
          <a:blip r:embed="rId5" cstate="print"/>
          <a:srcRect r="50000" b="50704"/>
          <a:stretch>
            <a:fillRect/>
          </a:stretch>
        </p:blipFill>
        <p:spPr>
          <a:xfrm>
            <a:off x="90051" y="2694990"/>
            <a:ext cx="3446585" cy="2461846"/>
          </a:xfrm>
          <a:prstGeom prst="rect">
            <a:avLst/>
          </a:prstGeom>
        </p:spPr>
      </p:pic>
      <p:pic>
        <p:nvPicPr>
          <p:cNvPr id="16" name="Picture 15" descr="tmpfig1.16.tif">
            <a:extLst>
              <a:ext uri="{FF2B5EF4-FFF2-40B4-BE49-F238E27FC236}">
                <a16:creationId xmlns:a16="http://schemas.microsoft.com/office/drawing/2014/main" id="{CA63A460-F7FF-D24B-B8B4-9A3B0F212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51429"/>
          <a:stretch/>
        </p:blipFill>
        <p:spPr>
          <a:xfrm>
            <a:off x="3733800" y="4019697"/>
            <a:ext cx="5126277" cy="20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7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Other Windows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18846"/>
            <a:ext cx="5105399" cy="50166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57200" y="4208878"/>
            <a:ext cx="5105398" cy="485200"/>
          </a:xfrm>
          <a:prstGeom prst="rect">
            <a:avLst/>
          </a:prstGeom>
          <a:noFill/>
          <a:ln w="25400" cap="flat" cmpd="sng" algn="ctr">
            <a:solidFill>
              <a:srgbClr val="F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44078"/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715000" y="5385137"/>
            <a:ext cx="2971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Fun Fact: Professor Parzen was a personal friend of Dr. Woodward!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761123" y="4062049"/>
            <a:ext cx="3078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Parzen window is what we will use in this class.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29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3781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 of the Spectral Density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258F99-26AF-B541-B759-1E7DAAA93A33}"/>
              </a:ext>
            </a:extLst>
          </p:cNvPr>
          <p:cNvSpPr/>
          <p:nvPr/>
        </p:nvSpPr>
        <p:spPr>
          <a:xfrm>
            <a:off x="242047" y="6967911"/>
            <a:ext cx="83304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https://docs.google.com/document/d/1sMA_x5Y7NUsNSjrmwLR09mGl-MD9s6csevmpBS367Wo/edit?usp=sharing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451737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/>
              <a:t>Log of the Spectral Density</a:t>
            </a:r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450574" y="2438400"/>
            <a:ext cx="8229600" cy="1676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dirty="0"/>
              <a:t>In practice, we often plot the log of the spectrum in order to accentuate the secondary peaks.</a:t>
            </a:r>
          </a:p>
          <a:p>
            <a:pPr marL="914400" lvl="2" indent="0" algn="ctr">
              <a:buNone/>
            </a:pPr>
            <a:endParaRPr lang="en-US" dirty="0"/>
          </a:p>
          <a:p>
            <a:pPr lvl="2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2795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779" r="25705" b="56759"/>
          <a:stretch/>
        </p:blipFill>
        <p:spPr>
          <a:xfrm>
            <a:off x="2819207" y="1317963"/>
            <a:ext cx="3505587" cy="21538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1476" t="49106" r="1008" b="7653"/>
          <a:stretch/>
        </p:blipFill>
        <p:spPr>
          <a:xfrm>
            <a:off x="685800" y="4122299"/>
            <a:ext cx="3186810" cy="19579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1074" t="51789" b="7456"/>
          <a:stretch/>
        </p:blipFill>
        <p:spPr>
          <a:xfrm>
            <a:off x="5181600" y="4256382"/>
            <a:ext cx="3281334" cy="1845469"/>
          </a:xfrm>
          <a:prstGeom prst="rect">
            <a:avLst/>
          </a:prstGeom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24596" y="533400"/>
            <a:ext cx="60948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/>
              <a:t>Data with dominant frequency at </a:t>
            </a:r>
            <a:r>
              <a:rPr lang="en-US" sz="2400" b="1" i="1" dirty="0">
                <a:latin typeface="Times New Roman" pitchFamily="18" charset="0"/>
              </a:rPr>
              <a:t>f</a:t>
            </a:r>
            <a:r>
              <a:rPr lang="en-US" sz="2400" b="1" dirty="0">
                <a:latin typeface="Times New Roman" pitchFamily="18" charset="0"/>
              </a:rPr>
              <a:t> = .1</a:t>
            </a:r>
            <a:r>
              <a:rPr lang="en-US" sz="2400" b="1" dirty="0"/>
              <a:t> </a:t>
            </a:r>
            <a:br>
              <a:rPr lang="en-US" sz="2400" b="1" dirty="0"/>
            </a:br>
            <a:r>
              <a:rPr lang="en-US" sz="2400" b="1" dirty="0"/>
              <a:t>and secondary frequency at </a:t>
            </a:r>
            <a:r>
              <a:rPr lang="en-US" sz="2400" b="1" i="1" dirty="0">
                <a:latin typeface="Times New Roman" pitchFamily="18" charset="0"/>
              </a:rPr>
              <a:t>f </a:t>
            </a:r>
            <a:r>
              <a:rPr lang="en-US" sz="2400" b="1" dirty="0">
                <a:latin typeface="Times New Roman" pitchFamily="18" charset="0"/>
              </a:rPr>
              <a:t>= .25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260763" y="3846331"/>
            <a:ext cx="3202172" cy="383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/>
              <a:t>10</a:t>
            </a:r>
            <a:r>
              <a:rPr lang="en-US" sz="2000" b="1" i="1" dirty="0"/>
              <a:t>log</a:t>
            </a:r>
            <a:r>
              <a:rPr lang="en-US" sz="2000" b="1" baseline="-25000" dirty="0"/>
              <a:t>10</a:t>
            </a:r>
            <a:r>
              <a:rPr lang="en-US" sz="2000" b="1" dirty="0"/>
              <a:t> spectral density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164780" y="3849644"/>
            <a:ext cx="22288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/>
              <a:t>Spectral density</a:t>
            </a:r>
          </a:p>
        </p:txBody>
      </p:sp>
    </p:spTree>
    <p:extLst>
      <p:ext uri="{BB962C8B-B14F-4D97-AF65-F5344CB8AC3E}">
        <p14:creationId xmlns:p14="http://schemas.microsoft.com/office/powerpoint/2010/main" val="67898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4435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tswge</a:t>
            </a:r>
            <a:r>
              <a:rPr lang="en-US" dirty="0"/>
              <a:t> and the Spectral Density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258F99-26AF-B541-B759-1E7DAAA93A33}"/>
              </a:ext>
            </a:extLst>
          </p:cNvPr>
          <p:cNvSpPr/>
          <p:nvPr/>
        </p:nvSpPr>
        <p:spPr>
          <a:xfrm>
            <a:off x="242047" y="6967911"/>
            <a:ext cx="83304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https://docs.google.com/document/d/1sMA_x5Y7NUsNSjrmwLR09mGl-MD9s6csevmpBS367Wo/edit?usp=sharing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6818078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/>
              <a:t>Slide Deck Note</a:t>
            </a:r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427383" y="121920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r>
              <a:rPr lang="en-US" sz="1400" dirty="0"/>
              <a:t>data(</a:t>
            </a:r>
            <a:r>
              <a:rPr lang="en-US" sz="1400" dirty="0" err="1"/>
              <a:t>patemp</a:t>
            </a:r>
            <a:r>
              <a:rPr lang="en-US" sz="1400" dirty="0"/>
              <a:t>)</a:t>
            </a:r>
          </a:p>
          <a:p>
            <a:pPr marL="914400" lvl="2" indent="0">
              <a:buNone/>
            </a:pPr>
            <a:r>
              <a:rPr lang="en-US" sz="1400" dirty="0" err="1"/>
              <a:t>parzen.wge</a:t>
            </a:r>
            <a:r>
              <a:rPr lang="en-US" sz="1400" dirty="0"/>
              <a:t>(</a:t>
            </a:r>
            <a:r>
              <a:rPr lang="en-US" sz="1400" dirty="0" err="1"/>
              <a:t>patemp</a:t>
            </a:r>
            <a:r>
              <a:rPr lang="en-US" sz="1400" dirty="0"/>
              <a:t>)</a:t>
            </a:r>
          </a:p>
          <a:p>
            <a:pPr marL="914400" lvl="2" indent="0">
              <a:buNone/>
            </a:pPr>
            <a:r>
              <a:rPr lang="en-US" sz="1400" dirty="0"/>
              <a:t>data(</a:t>
            </a:r>
            <a:r>
              <a:rPr lang="en-US" sz="1400" dirty="0" err="1"/>
              <a:t>airlog</a:t>
            </a:r>
            <a:r>
              <a:rPr lang="en-US" sz="1400" dirty="0"/>
              <a:t>)</a:t>
            </a:r>
          </a:p>
          <a:p>
            <a:pPr marL="914400" lvl="2" indent="0">
              <a:buNone/>
            </a:pPr>
            <a:r>
              <a:rPr lang="en-US" sz="1400" dirty="0" err="1"/>
              <a:t>parzen.wge</a:t>
            </a:r>
            <a:r>
              <a:rPr lang="en-US" sz="1400" dirty="0"/>
              <a:t>(</a:t>
            </a:r>
            <a:r>
              <a:rPr lang="en-US" sz="1400" dirty="0" err="1"/>
              <a:t>airlog</a:t>
            </a:r>
            <a:r>
              <a:rPr lang="en-US" sz="1400" dirty="0"/>
              <a:t>)</a:t>
            </a:r>
          </a:p>
          <a:p>
            <a:pPr marL="914400" lvl="2" indent="0">
              <a:buNone/>
            </a:pPr>
            <a:r>
              <a:rPr lang="en-US" sz="1400" dirty="0" err="1"/>
              <a:t>parzen.wge</a:t>
            </a:r>
            <a:r>
              <a:rPr lang="en-US" sz="1400" dirty="0"/>
              <a:t>(</a:t>
            </a:r>
            <a:r>
              <a:rPr lang="en-US" sz="1400" dirty="0" err="1"/>
              <a:t>airlog,trunc</a:t>
            </a:r>
            <a:r>
              <a:rPr lang="en-US" sz="1400" dirty="0"/>
              <a:t> = 70)</a:t>
            </a:r>
          </a:p>
          <a:p>
            <a:pPr marL="914400" lvl="2" indent="0">
              <a:buNone/>
            </a:pPr>
            <a:r>
              <a:rPr lang="en-US" sz="1400" dirty="0"/>
              <a:t>data(bat)</a:t>
            </a:r>
          </a:p>
          <a:p>
            <a:pPr marL="914400" lvl="2" indent="0">
              <a:buNone/>
            </a:pPr>
            <a:r>
              <a:rPr lang="en-US" sz="1400" dirty="0" err="1"/>
              <a:t>parzen.wge</a:t>
            </a:r>
            <a:r>
              <a:rPr lang="en-US" sz="1400" dirty="0"/>
              <a:t>(bat)</a:t>
            </a:r>
          </a:p>
          <a:p>
            <a:pPr marL="914400" lvl="2" indent="0">
              <a:buNone/>
            </a:pPr>
            <a:r>
              <a:rPr lang="en-US" sz="1400" dirty="0"/>
              <a:t>data(</a:t>
            </a:r>
            <a:r>
              <a:rPr lang="en-US" sz="1400" dirty="0" err="1"/>
              <a:t>sunspot.classic</a:t>
            </a:r>
            <a:r>
              <a:rPr lang="en-US" sz="1400" dirty="0"/>
              <a:t>)</a:t>
            </a:r>
          </a:p>
          <a:p>
            <a:pPr marL="914400" lvl="2" indent="0">
              <a:buNone/>
            </a:pPr>
            <a:r>
              <a:rPr lang="en-US" sz="1400" dirty="0" err="1"/>
              <a:t>parzen.wge</a:t>
            </a:r>
            <a:r>
              <a:rPr lang="en-US" sz="1400" dirty="0"/>
              <a:t>(</a:t>
            </a:r>
            <a:r>
              <a:rPr lang="en-US" sz="1400" dirty="0" err="1"/>
              <a:t>sunspot.classic</a:t>
            </a:r>
            <a:r>
              <a:rPr lang="en-US" sz="1400" dirty="0"/>
              <a:t>)</a:t>
            </a:r>
          </a:p>
          <a:p>
            <a:pPr marL="914400" lvl="2" indent="0">
              <a:buNone/>
            </a:pPr>
            <a:r>
              <a:rPr lang="en-US" sz="1400" dirty="0" err="1"/>
              <a:t>plotts.sample.wge</a:t>
            </a:r>
            <a:r>
              <a:rPr lang="en-US" sz="1400" dirty="0"/>
              <a:t>(</a:t>
            </a:r>
            <a:r>
              <a:rPr lang="en-US" sz="1400" dirty="0" err="1"/>
              <a:t>patemp</a:t>
            </a:r>
            <a:r>
              <a:rPr lang="en-US" sz="1400" dirty="0"/>
              <a:t>)</a:t>
            </a:r>
          </a:p>
          <a:p>
            <a:pPr marL="914400" lvl="2" indent="0">
              <a:buNone/>
            </a:pPr>
            <a:r>
              <a:rPr lang="en-US" sz="1400" dirty="0" err="1"/>
              <a:t>plotts.sample.wge</a:t>
            </a:r>
            <a:r>
              <a:rPr lang="en-US" sz="1400" dirty="0"/>
              <a:t>(</a:t>
            </a:r>
            <a:r>
              <a:rPr lang="en-US" sz="1400" dirty="0" err="1"/>
              <a:t>airlog</a:t>
            </a:r>
            <a:r>
              <a:rPr lang="en-US" sz="1400" dirty="0"/>
              <a:t>)</a:t>
            </a:r>
          </a:p>
          <a:p>
            <a:pPr marL="914400" lvl="2" indent="0">
              <a:buNone/>
            </a:pPr>
            <a:r>
              <a:rPr lang="en-US" sz="1400" dirty="0" err="1"/>
              <a:t>plotts.sample.wge</a:t>
            </a:r>
            <a:r>
              <a:rPr lang="en-US" sz="1400" dirty="0"/>
              <a:t>(bat)</a:t>
            </a:r>
          </a:p>
          <a:p>
            <a:pPr marL="914400" lvl="2" indent="0">
              <a:buNone/>
            </a:pPr>
            <a:r>
              <a:rPr lang="en-US" sz="1400" dirty="0" err="1"/>
              <a:t>plotts.sample.wge</a:t>
            </a:r>
            <a:r>
              <a:rPr lang="en-US" sz="1400" dirty="0"/>
              <a:t>(</a:t>
            </a:r>
            <a:r>
              <a:rPr lang="en-US" sz="1400" dirty="0" err="1"/>
              <a:t>sunspot.classic</a:t>
            </a:r>
            <a:r>
              <a:rPr lang="en-US" sz="1400" dirty="0"/>
              <a:t>)</a:t>
            </a:r>
          </a:p>
          <a:p>
            <a:pPr marL="914400" lvl="2" indent="0">
              <a:buNone/>
            </a:pPr>
            <a:r>
              <a:rPr lang="en-US" sz="1400" dirty="0"/>
              <a:t>#ICC: Estimate the frequency in the Canadian lynx data</a:t>
            </a:r>
          </a:p>
          <a:p>
            <a:pPr marL="914400" lvl="2" indent="0">
              <a:buNone/>
            </a:pPr>
            <a:r>
              <a:rPr lang="en-US" sz="1400" dirty="0"/>
              <a:t>data(</a:t>
            </a:r>
            <a:r>
              <a:rPr lang="en-US" sz="1400" dirty="0" err="1"/>
              <a:t>llynx</a:t>
            </a:r>
            <a:r>
              <a:rPr lang="en-US" sz="1400" dirty="0"/>
              <a:t>)</a:t>
            </a:r>
          </a:p>
          <a:p>
            <a:pPr marL="914400" lvl="2" indent="0">
              <a:buNone/>
            </a:pPr>
            <a:r>
              <a:rPr lang="en-US" sz="1400" dirty="0" err="1"/>
              <a:t>parzen.wge</a:t>
            </a:r>
            <a:r>
              <a:rPr lang="en-US" sz="1400" dirty="0"/>
              <a:t>(</a:t>
            </a:r>
            <a:r>
              <a:rPr lang="en-US" sz="1400" dirty="0" err="1"/>
              <a:t>llynx</a:t>
            </a:r>
            <a:r>
              <a:rPr lang="en-US" sz="1400" dirty="0"/>
              <a:t>)</a:t>
            </a:r>
          </a:p>
          <a:p>
            <a:pPr marL="914400" lvl="2" indent="0">
              <a:buNone/>
            </a:pPr>
            <a:r>
              <a:rPr lang="en-US" sz="1400" dirty="0" err="1"/>
              <a:t>plotts.sample.wge</a:t>
            </a:r>
            <a:r>
              <a:rPr lang="en-US" sz="1400" dirty="0"/>
              <a:t>(</a:t>
            </a:r>
            <a:r>
              <a:rPr lang="en-US" sz="1400" dirty="0" err="1"/>
              <a:t>llynx</a:t>
            </a:r>
            <a:r>
              <a:rPr lang="en-US" sz="1400" dirty="0"/>
              <a:t>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6701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779" r="25705" b="56759"/>
          <a:stretch/>
        </p:blipFill>
        <p:spPr>
          <a:xfrm>
            <a:off x="2819207" y="1317963"/>
            <a:ext cx="3505587" cy="21538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1476" t="49106" r="1008" b="7653"/>
          <a:stretch/>
        </p:blipFill>
        <p:spPr>
          <a:xfrm>
            <a:off x="5499990" y="4006455"/>
            <a:ext cx="3186810" cy="19579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1074" t="51789" b="7456"/>
          <a:stretch/>
        </p:blipFill>
        <p:spPr>
          <a:xfrm>
            <a:off x="838200" y="4174331"/>
            <a:ext cx="3281334" cy="1845469"/>
          </a:xfrm>
          <a:prstGeom prst="rect">
            <a:avLst/>
          </a:prstGeom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24596" y="533400"/>
            <a:ext cx="60948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/>
              <a:t>Data with dominant frequency at </a:t>
            </a:r>
            <a:r>
              <a:rPr lang="en-US" sz="2400" b="1" i="1" dirty="0">
                <a:latin typeface="Times New Roman" pitchFamily="18" charset="0"/>
              </a:rPr>
              <a:t>f</a:t>
            </a:r>
            <a:r>
              <a:rPr lang="en-US" sz="2400" b="1" dirty="0">
                <a:latin typeface="Times New Roman" pitchFamily="18" charset="0"/>
              </a:rPr>
              <a:t> = .1</a:t>
            </a:r>
            <a:r>
              <a:rPr lang="en-US" sz="2400" b="1" dirty="0"/>
              <a:t> </a:t>
            </a:r>
            <a:br>
              <a:rPr lang="en-US" sz="2400" b="1" dirty="0"/>
            </a:br>
            <a:r>
              <a:rPr lang="en-US" sz="2400" b="1" dirty="0"/>
              <a:t>and secondary frequency at </a:t>
            </a:r>
            <a:r>
              <a:rPr lang="en-US" sz="2400" b="1" i="1" dirty="0">
                <a:latin typeface="Times New Roman" pitchFamily="18" charset="0"/>
              </a:rPr>
              <a:t>f </a:t>
            </a:r>
            <a:r>
              <a:rPr lang="en-US" sz="2400" b="1" dirty="0">
                <a:latin typeface="Times New Roman" pitchFamily="18" charset="0"/>
              </a:rPr>
              <a:t>= .25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17363" y="3764280"/>
            <a:ext cx="3202172" cy="383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/>
              <a:t>10</a:t>
            </a:r>
            <a:r>
              <a:rPr lang="en-US" sz="2000" b="1" i="1" dirty="0"/>
              <a:t>log</a:t>
            </a:r>
            <a:r>
              <a:rPr lang="en-US" sz="2000" b="1" baseline="-25000" dirty="0"/>
              <a:t>10</a:t>
            </a:r>
            <a:r>
              <a:rPr lang="en-US" sz="2000" b="1" dirty="0"/>
              <a:t> spectral density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5978970" y="3733800"/>
            <a:ext cx="22288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/>
              <a:t>Spectral density</a:t>
            </a:r>
          </a:p>
        </p:txBody>
      </p:sp>
    </p:spTree>
    <p:extLst>
      <p:ext uri="{BB962C8B-B14F-4D97-AF65-F5344CB8AC3E}">
        <p14:creationId xmlns:p14="http://schemas.microsoft.com/office/powerpoint/2010/main" val="179737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34"/>
  <p:tag name="MMPROD_UIDATA" val="&lt;database version=&quot;11.0&quot;&gt;&lt;object type=&quot;1&quot; unique_id=&quot;10001&quot;&gt;&lt;object type=&quot;2&quot; unique_id=&quot;47998&quot;&gt;&lt;object type=&quot;3&quot; unique_id=&quot;47999&quot;&gt;&lt;property id=&quot;20148&quot; value=&quot;5&quot;/&gt;&lt;property id=&quot;20300&quot; value=&quot;Slide 1 - &amp;quot;Insert Title Here&amp;quot;&quot;/&gt;&lt;property id=&quot;20307&quot; value=&quot;269&quot;/&gt;&lt;/object&gt;&lt;object type=&quot;3&quot; unique_id=&quot;48000&quot;&gt;&lt;property id=&quot;20148&quot; value=&quot;5&quot;/&gt;&lt;property id=&quot;20300&quot; value=&quot;Slide 2 - &amp;quot;Header&amp;quot;&quot;/&gt;&lt;property id=&quot;20307&quot; value=&quot;266&quot;/&gt;&lt;/object&gt;&lt;object type=&quot;3&quot; unique_id=&quot;48001&quot;&gt;&lt;property id=&quot;20148&quot; value=&quot;5&quot;/&gt;&lt;property id=&quot;20300&quot; value=&quot;Slide 7&quot;/&gt;&lt;property id=&quot;20307&quot; value=&quot;267&quot;/&gt;&lt;/object&gt;&lt;object type=&quot;3&quot; unique_id=&quot;48032&quot;&gt;&lt;property id=&quot;20148&quot; value=&quot;5&quot;/&gt;&lt;property id=&quot;20300&quot; value=&quot;Slide 3&quot;/&gt;&lt;property id=&quot;20307&quot; value=&quot;270&quot;/&gt;&lt;/object&gt;&lt;object type=&quot;3&quot; unique_id=&quot;48033&quot;&gt;&lt;property id=&quot;20148&quot; value=&quot;5&quot;/&gt;&lt;property id=&quot;20300&quot; value=&quot;Slide 4&quot;/&gt;&lt;property id=&quot;20307&quot; value=&quot;271&quot;/&gt;&lt;/object&gt;&lt;object type=&quot;3&quot; unique_id=&quot;48034&quot;&gt;&lt;property id=&quot;20148&quot; value=&quot;5&quot;/&gt;&lt;property id=&quot;20300&quot; value=&quot;Slide 5&quot;/&gt;&lt;property id=&quot;20307&quot; value=&quot;272&quot;/&gt;&lt;/object&gt;&lt;object type=&quot;3&quot; unique_id=&quot;48035&quot;&gt;&lt;property id=&quot;20148&quot; value=&quot;5&quot;/&gt;&lt;property id=&quot;20300&quot; value=&quot;Slide 6&quot;/&gt;&lt;property id=&quot;20307&quot; value=&quot;273&quot;/&gt;&lt;/object&gt;&lt;/object&gt;&lt;object type=&quot;8&quot; unique_id=&quot;4800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Bod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2750</TotalTime>
  <Words>3098</Words>
  <Application>Microsoft Office PowerPoint</Application>
  <PresentationFormat>On-screen Show (4:3)</PresentationFormat>
  <Paragraphs>630</Paragraphs>
  <Slides>100</Slides>
  <Notes>50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09" baseType="lpstr">
      <vt:lpstr>Arial</vt:lpstr>
      <vt:lpstr>Calibri</vt:lpstr>
      <vt:lpstr>Cambria Math</vt:lpstr>
      <vt:lpstr>Courier New</vt:lpstr>
      <vt:lpstr>Symbol</vt:lpstr>
      <vt:lpstr>Times New Roman</vt:lpstr>
      <vt:lpstr>1_Body Slides</vt:lpstr>
      <vt:lpstr>Graph Sheet</vt:lpstr>
      <vt:lpstr>Equation</vt:lpstr>
      <vt:lpstr>TSWGE Realization Generation Sine Cosine</vt:lpstr>
      <vt:lpstr>Segment 2.3: Screen Share </vt:lpstr>
      <vt:lpstr>PowerPoint Presentation</vt:lpstr>
      <vt:lpstr>Sine and Cosine Review</vt:lpstr>
      <vt:lpstr>Sin(t)</vt:lpstr>
      <vt:lpstr>Sin(t+Δ): Phase Shift by Δ Horizontal Shift Left by Δ</vt:lpstr>
      <vt:lpstr>Sin(t+Δ): Phase Shift by Δ Horizontal Shift Left by Δ</vt:lpstr>
      <vt:lpstr>Cos(t)</vt:lpstr>
      <vt:lpstr>Cos(t+Δ): Phase Shift by Δ Horizontal Shift Left by Δ</vt:lpstr>
      <vt:lpstr>Cos(t+Δ): Phase Shift by Δ Horizontal Shift Left by Δ</vt:lpstr>
      <vt:lpstr>PowerPoint Presentation</vt:lpstr>
      <vt:lpstr>Stationary and Nonstationary Time Series</vt:lpstr>
      <vt:lpstr>Below are 3 realizations from 2 different time series. Which provides the most evidence of a stationary time series? </vt:lpstr>
      <vt:lpstr>PowerPoint Presentation</vt:lpstr>
      <vt:lpstr>Frequency/Period Review</vt:lpstr>
      <vt:lpstr>Spectral Analysis:</vt:lpstr>
      <vt:lpstr>Spectral Analysis:</vt:lpstr>
      <vt:lpstr>Spectral Analysis:</vt:lpstr>
      <vt:lpstr>Spectral Analysis:</vt:lpstr>
      <vt:lpstr>Spectral Analysis:</vt:lpstr>
      <vt:lpstr>Frequency Terminology</vt:lpstr>
      <vt:lpstr>Period and Frequency of Sin and Cos</vt:lpstr>
      <vt:lpstr>PowerPoint Presentation</vt:lpstr>
      <vt:lpstr>PowerPoint Presentation</vt:lpstr>
      <vt:lpstr>PowerPoint Presentation</vt:lpstr>
      <vt:lpstr>Screencast for Composite Sine Function with R</vt:lpstr>
      <vt:lpstr>A Series Containing Several Cycles </vt:lpstr>
      <vt:lpstr>Actual Data Are a Sum of:</vt:lpstr>
      <vt:lpstr>The Actual Signal Is the Sum</vt:lpstr>
      <vt:lpstr>PowerPoint Presentation</vt:lpstr>
      <vt:lpstr>Fundamental Idea</vt:lpstr>
      <vt:lpstr>Fundamental Ideas</vt:lpstr>
      <vt:lpstr>PowerPoint Presentation</vt:lpstr>
      <vt:lpstr>Representing Functions as Sines and Cosines</vt:lpstr>
      <vt:lpstr>Spectral Analysis</vt:lpstr>
      <vt:lpstr>Fourier Series</vt:lpstr>
      <vt:lpstr>Example: Fourier Expansion for f (x) = x</vt:lpstr>
      <vt:lpstr>Example: Fourier Expansion for f (x) = 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Fourier expansion for f(x) = ex</vt:lpstr>
      <vt:lpstr>PowerPoint Presentation</vt:lpstr>
      <vt:lpstr>PowerPoint Presentation</vt:lpstr>
      <vt:lpstr>PowerPoint Presentation</vt:lpstr>
      <vt:lpstr>Introduction</vt:lpstr>
      <vt:lpstr>PowerPoint Presentation</vt:lpstr>
      <vt:lpstr>PowerPoint Presentation</vt:lpstr>
      <vt:lpstr>Examples of the Spectral Density</vt:lpstr>
      <vt:lpstr>Example: Sin(t)</vt:lpstr>
      <vt:lpstr>Example: Sin(2π(.3)t)</vt:lpstr>
      <vt:lpstr>Example: Pennsylvania Temp</vt:lpstr>
      <vt:lpstr>Example: Google Stock Price</vt:lpstr>
      <vt:lpstr>PowerPoint Presentation</vt:lpstr>
      <vt:lpstr>Screen Cast</vt:lpstr>
      <vt:lpstr>PowerPoint Presentation</vt:lpstr>
      <vt:lpstr>PowerPoint Presentation</vt:lpstr>
      <vt:lpstr>Instructor Concept Check: 4 Time Series Realizations</vt:lpstr>
      <vt:lpstr>Instructor Concept Check: 4 Time Series Realizations</vt:lpstr>
      <vt:lpstr>PowerPoint Presentation</vt:lpstr>
      <vt:lpstr>The Nyquist Frequency</vt:lpstr>
      <vt:lpstr> Nyquist Frequency </vt:lpstr>
      <vt:lpstr>Nyquist Frequency</vt:lpstr>
      <vt:lpstr>For Discrete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Smoothing and Windows</vt:lpstr>
      <vt:lpstr>Spectral Estimation in Practice</vt:lpstr>
      <vt:lpstr>Smoothing Methods</vt:lpstr>
      <vt:lpstr>Smoothed Spectral Estimates for Sunspot: Data with Different Truncation Points</vt:lpstr>
      <vt:lpstr>Smoothed Spectral Estimates for Data  in Fig. 1.21 with Different Truncation Points</vt:lpstr>
      <vt:lpstr>Other Windows</vt:lpstr>
      <vt:lpstr>PowerPoint Presentation</vt:lpstr>
      <vt:lpstr>Log of the Spectral Density</vt:lpstr>
      <vt:lpstr>Log of the Spectral Density</vt:lpstr>
      <vt:lpstr>PowerPoint Presentation</vt:lpstr>
      <vt:lpstr>PowerPoint Presentation</vt:lpstr>
      <vt:lpstr>tswge and the Spectral Density</vt:lpstr>
      <vt:lpstr>Slide Deck Note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Southern Methodist University</dc:title>
  <dc:subject/>
  <dc:creator>Administrator</dc:creator>
  <cp:keywords/>
  <dc:description/>
  <cp:lastModifiedBy>Chris Ailes</cp:lastModifiedBy>
  <cp:revision>230</cp:revision>
  <dcterms:created xsi:type="dcterms:W3CDTF">2016-03-21T14:12:59Z</dcterms:created>
  <dcterms:modified xsi:type="dcterms:W3CDTF">2019-01-28T20:27:30Z</dcterms:modified>
  <cp:category/>
</cp:coreProperties>
</file>